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315" r:id="rId2"/>
    <p:sldId id="306" r:id="rId3"/>
    <p:sldId id="262" r:id="rId4"/>
    <p:sldId id="309" r:id="rId5"/>
    <p:sldId id="310" r:id="rId6"/>
    <p:sldId id="311" r:id="rId7"/>
    <p:sldId id="312" r:id="rId8"/>
    <p:sldId id="313" r:id="rId9"/>
    <p:sldId id="314" r:id="rId10"/>
    <p:sldId id="319" r:id="rId11"/>
    <p:sldId id="318" r:id="rId12"/>
    <p:sldId id="320" r:id="rId13"/>
    <p:sldId id="321" r:id="rId14"/>
    <p:sldId id="316" r:id="rId15"/>
    <p:sldId id="322" r:id="rId16"/>
    <p:sldId id="323" r:id="rId17"/>
    <p:sldId id="325" r:id="rId18"/>
    <p:sldId id="260" r:id="rId19"/>
    <p:sldId id="276" r:id="rId20"/>
    <p:sldId id="278" r:id="rId21"/>
    <p:sldId id="305" r:id="rId22"/>
    <p:sldId id="308" r:id="rId23"/>
  </p:sldIdLst>
  <p:sldSz cx="9144000" cy="5143500" type="screen16x9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155">
          <p15:clr>
            <a:srgbClr val="A4A3A4"/>
          </p15:clr>
        </p15:guide>
        <p15:guide id="3" pos="606">
          <p15:clr>
            <a:srgbClr val="A4A3A4"/>
          </p15:clr>
        </p15:guide>
        <p15:guide id="4" pos="508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79" autoAdjust="0"/>
    <p:restoredTop sz="86482"/>
  </p:normalViewPr>
  <p:slideViewPr>
    <p:cSldViewPr snapToGrid="0" showGuides="1">
      <p:cViewPr>
        <p:scale>
          <a:sx n="100" d="100"/>
          <a:sy n="100" d="100"/>
        </p:scale>
        <p:origin x="440" y="632"/>
      </p:cViewPr>
      <p:guideLst>
        <p:guide orient="horz" pos="1620"/>
        <p:guide pos="3155"/>
        <p:guide pos="606"/>
        <p:guide pos="50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218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tags" Target="tags/tag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90EBD6-CF60-D642-BCC4-F2F27CF7E8A5}" type="datetimeFigureOut">
              <a:rPr kumimoji="1" lang="zh-CN" altLang="en-US" smtClean="0"/>
              <a:t>16/6/11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71FF2-F1CB-FF4B-9418-406D54D382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92655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76299-F284-4EAA-AA23-4862DC5082EB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0B313C-6B84-469A-A8BF-E1E0C9F59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0160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1653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9172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028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8681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195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027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981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85333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2109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240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368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139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461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957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223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9032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20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518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644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37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24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49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611560" y="685255"/>
            <a:ext cx="7920880" cy="45719"/>
            <a:chOff x="3060700" y="4724400"/>
            <a:chExt cx="5955507" cy="31432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029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07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625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47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18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2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441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15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235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677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973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0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202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3510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89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66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50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123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27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75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16/6/11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816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6387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74343" y="849756"/>
            <a:ext cx="1289946" cy="1289946"/>
            <a:chOff x="2026208" y="849756"/>
            <a:chExt cx="1289946" cy="1289946"/>
          </a:xfrm>
        </p:grpSpPr>
        <p:grpSp>
          <p:nvGrpSpPr>
            <p:cNvPr id="4" name="组合 3"/>
            <p:cNvGrpSpPr/>
            <p:nvPr/>
          </p:nvGrpSpPr>
          <p:grpSpPr>
            <a:xfrm>
              <a:off x="2026208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" name="同心圆 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2260839" y="1025813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毕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174343" y="849756"/>
            <a:ext cx="1289946" cy="1289946"/>
            <a:chOff x="3351228" y="849756"/>
            <a:chExt cx="1289946" cy="1289946"/>
          </a:xfrm>
        </p:grpSpPr>
        <p:grpSp>
          <p:nvGrpSpPr>
            <p:cNvPr id="7" name="组合 6"/>
            <p:cNvGrpSpPr/>
            <p:nvPr/>
          </p:nvGrpSpPr>
          <p:grpSpPr>
            <a:xfrm>
              <a:off x="3351228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" name="同心圆 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3587342" y="946188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业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174343" y="849756"/>
            <a:ext cx="1289946" cy="1289946"/>
            <a:chOff x="4648417" y="849756"/>
            <a:chExt cx="1289946" cy="1289946"/>
          </a:xfrm>
        </p:grpSpPr>
        <p:grpSp>
          <p:nvGrpSpPr>
            <p:cNvPr id="10" name="组合 9"/>
            <p:cNvGrpSpPr/>
            <p:nvPr/>
          </p:nvGrpSpPr>
          <p:grpSpPr>
            <a:xfrm>
              <a:off x="4648417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4832551" y="959138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答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174343" y="849756"/>
            <a:ext cx="1289946" cy="1289946"/>
            <a:chOff x="5946350" y="849756"/>
            <a:chExt cx="1289946" cy="1289946"/>
          </a:xfrm>
        </p:grpSpPr>
        <p:grpSp>
          <p:nvGrpSpPr>
            <p:cNvPr id="13" name="组合 12"/>
            <p:cNvGrpSpPr/>
            <p:nvPr/>
          </p:nvGrpSpPr>
          <p:grpSpPr>
            <a:xfrm>
              <a:off x="5946350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4" name="同心圆 1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6157950" y="970150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辩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0" y="2427734"/>
            <a:ext cx="9144000" cy="1944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940783" y="2713016"/>
            <a:ext cx="3247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大连理工大学</a:t>
            </a:r>
            <a:endParaRPr lang="zh-CN" altLang="en-US" sz="2400" dirty="0">
              <a:solidFill>
                <a:schemeClr val="bg1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37" name="M01-06-002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26610" y="-730250"/>
            <a:ext cx="609600" cy="609600"/>
          </a:xfrm>
          <a:prstGeom prst="rect">
            <a:avLst/>
          </a:prstGeom>
        </p:spPr>
      </p:pic>
      <p:pic>
        <p:nvPicPr>
          <p:cNvPr id="38" name="图片 9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4427" y="1477982"/>
            <a:ext cx="1148100" cy="4553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TextBox 45"/>
          <p:cNvSpPr txBox="1"/>
          <p:nvPr/>
        </p:nvSpPr>
        <p:spPr>
          <a:xfrm>
            <a:off x="2636301" y="3142569"/>
            <a:ext cx="3871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专业：软件开发与测试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063116" y="3372067"/>
            <a:ext cx="30177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答辩人：李德钊      学号：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201292467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327053" y="4110384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758018" y="4605223"/>
            <a:ext cx="630120" cy="6300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436688" y="4920241"/>
            <a:ext cx="890364" cy="89024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758789" y="4730422"/>
            <a:ext cx="685681" cy="68558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6440" y="5038934"/>
            <a:ext cx="588755" cy="58867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3962506" y="4528456"/>
            <a:ext cx="252447" cy="25241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3181253" y="4325716"/>
            <a:ext cx="528983" cy="52891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9" name="同心圆 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463984" y="3830482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2" name="同心圆 6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419626" y="4323810"/>
            <a:ext cx="223042" cy="22301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1943138" y="4704693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8" name="同心圆 6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392112" y="760412"/>
              <a:ext cx="3825873" cy="3825873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275196" y="4605225"/>
            <a:ext cx="520102" cy="52003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1" name="同心圆 7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91078" y="4920242"/>
            <a:ext cx="316822" cy="3167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17144" y="4736991"/>
            <a:ext cx="158410" cy="15838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7" name="同心圆 7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78" name="椭圆 7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sp>
        <p:nvSpPr>
          <p:cNvPr id="79" name="矩形 78"/>
          <p:cNvSpPr/>
          <p:nvPr/>
        </p:nvSpPr>
        <p:spPr>
          <a:xfrm>
            <a:off x="2286000" y="3601566"/>
            <a:ext cx="4572000" cy="20005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700" dirty="0">
                <a:solidFill>
                  <a:schemeClr val="bg1"/>
                </a:solidFill>
              </a:rPr>
              <a:t>© 2016 Li DeZhao.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6866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4.32099E-6 L 0.45 4.32099E-6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500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32099E-6 L 0.29896 4.32099E-6 " pathEditMode="relative" rAng="0" ptsTypes="AA">
                                      <p:cBhvr>
                                        <p:cTn id="36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48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32099E-6 L 0.14584 4.32099E-6 " pathEditMode="relative" rAng="0" ptsTypes="AA">
                                      <p:cBhvr>
                                        <p:cTn id="3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92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02961E-6 L 0.45729 2.02961E-6 " pathEditMode="relative" rAng="0" ptsTypes="AA">
                                      <p:cBhvr>
                                        <p:cTn id="40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25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750"/>
                            </p:stCondLst>
                            <p:childTnLst>
                              <p:par>
                                <p:cTn id="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2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750"/>
                            </p:stCondLst>
                            <p:childTnLst>
                              <p:par>
                                <p:cTn id="71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3" presetClass="entr" presetSubtype="52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6" presetClass="emph" presetSubtype="0" repeatCount="3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1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26" presetClass="emph" presetSubtype="0" repeatCount="3000" fill="hold" nodeType="withEffect">
                                  <p:stCondLst>
                                    <p:cond delay="7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4" dur="250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5" presetID="26" presetClass="emph" presetSubtype="0" repeatCount="3000" fill="hold" nodeType="withEffect">
                                  <p:stCondLst>
                                    <p:cond delay="4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 tmFilter="0, 0; .2, .5; .8, .5; 1, 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7" dur="250" autoRev="1" fill="hold"/>
                                        <p:tgtEl>
                                          <p:spTgt spid="6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8" presetID="26" presetClass="emph" presetSubtype="0" repeatCount="3000" fill="hold" nodeType="withEffect">
                                  <p:stCondLst>
                                    <p:cond delay="8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 tmFilter="0, 0; .2, .5; .8, .5; 1, 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0" dur="250" autoRev="1" fill="hold"/>
                                        <p:tgtEl>
                                          <p:spTgt spid="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  <p:bldLst>
      <p:bldP spid="45" grpId="0" animBg="1"/>
      <p:bldP spid="25" grpId="0"/>
      <p:bldP spid="46" grpId="0"/>
      <p:bldP spid="47" grpId="0"/>
      <p:bldP spid="7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60294" y="227424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</a:t>
            </a:r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设计与实现</a:t>
            </a:r>
            <a:endParaRPr lang="zh-CN" altLang="en-US" sz="1400" spc="300" dirty="0">
              <a:solidFill>
                <a:srgbClr val="0070C0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331640" y="1995686"/>
            <a:ext cx="643670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en-US" sz="1400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0"/>
          <p:cNvSpPr>
            <a:spLocks noChangeArrowheads="1"/>
          </p:cNvSpPr>
          <p:nvPr/>
        </p:nvSpPr>
        <p:spPr bwMode="auto">
          <a:xfrm>
            <a:off x="643159" y="689089"/>
            <a:ext cx="2047875" cy="28217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功能结构图</a:t>
            </a:r>
            <a:endParaRPr lang="zh-CN" altLang="en-US" sz="1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1034" y="971267"/>
            <a:ext cx="5836713" cy="4050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24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2451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50"/>
                                  </p:stCondLst>
                                  <p:iterate type="lt">
                                    <p:tmPct val="12353"/>
                                  </p:iterate>
                                  <p:childTnLst>
                                    <p:animScale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1" grpId="0"/>
      <p:bldP spid="41" grpId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60294" y="227424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</a:t>
            </a:r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设计与实现</a:t>
            </a:r>
            <a:endParaRPr lang="zh-CN" altLang="en-US" sz="1400" spc="300" dirty="0">
              <a:solidFill>
                <a:srgbClr val="0070C0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331640" y="2006318"/>
            <a:ext cx="643670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en-US" sz="1400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0"/>
          <p:cNvSpPr>
            <a:spLocks noChangeArrowheads="1"/>
          </p:cNvSpPr>
          <p:nvPr/>
        </p:nvSpPr>
        <p:spPr bwMode="auto">
          <a:xfrm>
            <a:off x="643159" y="689089"/>
            <a:ext cx="2047875" cy="28217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总体架构</a:t>
            </a:r>
            <a:endParaRPr lang="zh-CN" altLang="en-US" sz="1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430" y="702783"/>
            <a:ext cx="5002914" cy="444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92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2451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50"/>
                                  </p:stCondLst>
                                  <p:iterate type="lt">
                                    <p:tmPct val="12353"/>
                                  </p:iterate>
                                  <p:childTnLst>
                                    <p:animScale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1" grpId="0"/>
      <p:bldP spid="41" grpId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60294" y="227424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</a:t>
            </a:r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设计与实现</a:t>
            </a:r>
            <a:endParaRPr lang="zh-CN" altLang="en-US" sz="1400" spc="300" dirty="0">
              <a:solidFill>
                <a:srgbClr val="0070C0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331640" y="1995686"/>
            <a:ext cx="643670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en-US" sz="1400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0"/>
          <p:cNvSpPr>
            <a:spLocks noChangeArrowheads="1"/>
          </p:cNvSpPr>
          <p:nvPr/>
        </p:nvSpPr>
        <p:spPr bwMode="auto">
          <a:xfrm>
            <a:off x="643159" y="689089"/>
            <a:ext cx="2047875" cy="28217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数据库表</a:t>
            </a:r>
            <a:endParaRPr lang="en-US" altLang="zh-CN" sz="14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441" y="1130755"/>
            <a:ext cx="7705365" cy="325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72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2451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50"/>
                                  </p:stCondLst>
                                  <p:iterate type="lt">
                                    <p:tmPct val="12353"/>
                                  </p:iterate>
                                  <p:childTnLst>
                                    <p:animScale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1" grpId="0"/>
      <p:bldP spid="41" grpId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60294" y="227424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</a:t>
            </a:r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设计与实现</a:t>
            </a:r>
            <a:endParaRPr lang="zh-CN" altLang="en-US" sz="1400" spc="300" dirty="0">
              <a:solidFill>
                <a:srgbClr val="0070C0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331640" y="1995686"/>
            <a:ext cx="643670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en-US" sz="1400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0"/>
          <p:cNvSpPr>
            <a:spLocks noChangeArrowheads="1"/>
          </p:cNvSpPr>
          <p:nvPr/>
        </p:nvSpPr>
        <p:spPr bwMode="auto">
          <a:xfrm>
            <a:off x="643159" y="689089"/>
            <a:ext cx="2047875" cy="28217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部分表逻辑结构设计</a:t>
            </a:r>
            <a:endParaRPr lang="en-US" altLang="zh-CN" sz="14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514" y="1035029"/>
            <a:ext cx="6540107" cy="4108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6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2451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50"/>
                                  </p:stCondLst>
                                  <p:iterate type="lt">
                                    <p:tmPct val="12353"/>
                                  </p:iterate>
                                  <p:childTnLst>
                                    <p:animScale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1" grpId="0"/>
      <p:bldP spid="41" grpId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60294" y="227424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</a:t>
            </a:r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设计与实现</a:t>
            </a:r>
            <a:endParaRPr lang="zh-CN" altLang="en-US" sz="1400" spc="300" dirty="0">
              <a:solidFill>
                <a:srgbClr val="0070C0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331640" y="1995686"/>
            <a:ext cx="643670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en-US" sz="1400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0"/>
          <p:cNvSpPr>
            <a:spLocks noChangeArrowheads="1"/>
          </p:cNvSpPr>
          <p:nvPr/>
        </p:nvSpPr>
        <p:spPr bwMode="auto">
          <a:xfrm>
            <a:off x="643159" y="689089"/>
            <a:ext cx="2047875" cy="28217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权限设计</a:t>
            </a:r>
            <a:endParaRPr lang="zh-CN" altLang="en-US" sz="1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3022" y="1084520"/>
            <a:ext cx="6192545" cy="4058979"/>
          </a:xfrm>
          <a:prstGeom prst="rect">
            <a:avLst/>
          </a:prstGeom>
        </p:spPr>
      </p:pic>
      <p:sp>
        <p:nvSpPr>
          <p:cNvPr id="10" name="矩形 20"/>
          <p:cNvSpPr>
            <a:spLocks noChangeArrowheads="1"/>
          </p:cNvSpPr>
          <p:nvPr/>
        </p:nvSpPr>
        <p:spPr bwMode="auto">
          <a:xfrm>
            <a:off x="223286" y="3322350"/>
            <a:ext cx="1773568" cy="386051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glow rad="127000">
              <a:schemeClr val="accent5">
                <a:lumMod val="20000"/>
                <a:lumOff val="80000"/>
              </a:schemeClr>
            </a:glow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342900" indent="-342900" algn="ctr">
              <a:buAutoNum type="arabicPeriod"/>
            </a:pPr>
            <a:r>
              <a:rPr lang="en-US" altLang="zh-CN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Pipeline valve</a:t>
            </a:r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技术</a:t>
            </a:r>
            <a:endParaRPr lang="en-US" altLang="zh-CN" sz="14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20"/>
          <p:cNvSpPr>
            <a:spLocks noChangeArrowheads="1"/>
          </p:cNvSpPr>
          <p:nvPr/>
        </p:nvSpPr>
        <p:spPr bwMode="auto">
          <a:xfrm>
            <a:off x="210586" y="4203995"/>
            <a:ext cx="1786268" cy="391934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glow rad="127000">
              <a:schemeClr val="accent5">
                <a:lumMod val="20000"/>
                <a:lumOff val="80000"/>
              </a:schemeClr>
            </a:glow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统一的权限控制</a:t>
            </a:r>
            <a:endParaRPr lang="en-US" altLang="zh-CN" sz="1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4804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2451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50"/>
                                  </p:stCondLst>
                                  <p:iterate type="lt">
                                    <p:tmPct val="12353"/>
                                  </p:iterate>
                                  <p:childTnLst>
                                    <p:animScale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1" grpId="0"/>
      <p:bldP spid="41" grpId="1"/>
      <p:bldP spid="7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Oval 11"/>
          <p:cNvSpPr>
            <a:spLocks noChangeArrowheads="1"/>
          </p:cNvSpPr>
          <p:nvPr/>
        </p:nvSpPr>
        <p:spPr bwMode="auto">
          <a:xfrm>
            <a:off x="1970021" y="2774157"/>
            <a:ext cx="830867" cy="830281"/>
          </a:xfrm>
          <a:prstGeom prst="ellipse">
            <a:avLst/>
          </a:prstGeom>
          <a:solidFill>
            <a:srgbClr val="0070C0"/>
          </a:solidFill>
          <a:ln w="38100">
            <a:noFill/>
          </a:ln>
          <a:effectLst>
            <a:innerShdw blurRad="165100" dist="635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51" name="Oval 11"/>
          <p:cNvSpPr>
            <a:spLocks noChangeArrowheads="1"/>
          </p:cNvSpPr>
          <p:nvPr/>
        </p:nvSpPr>
        <p:spPr bwMode="auto">
          <a:xfrm>
            <a:off x="1983381" y="2774157"/>
            <a:ext cx="830867" cy="830281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24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24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Oval 8"/>
          <p:cNvSpPr>
            <a:spLocks noChangeArrowheads="1"/>
          </p:cNvSpPr>
          <p:nvPr/>
        </p:nvSpPr>
        <p:spPr bwMode="auto">
          <a:xfrm>
            <a:off x="4036354" y="1106580"/>
            <a:ext cx="830389" cy="831716"/>
          </a:xfrm>
          <a:prstGeom prst="ellipse">
            <a:avLst/>
          </a:prstGeom>
          <a:solidFill>
            <a:srgbClr val="0070C0"/>
          </a:solidFill>
          <a:ln w="38100">
            <a:noFill/>
          </a:ln>
          <a:effectLst>
            <a:innerShdw blurRad="165100" dist="635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48" name="Oval 8"/>
          <p:cNvSpPr>
            <a:spLocks noChangeArrowheads="1"/>
          </p:cNvSpPr>
          <p:nvPr/>
        </p:nvSpPr>
        <p:spPr bwMode="auto">
          <a:xfrm>
            <a:off x="4036355" y="1076210"/>
            <a:ext cx="830389" cy="831716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en-US" altLang="zh-CN" sz="24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24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787170" y="227424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</a:t>
            </a:r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设计与实现</a:t>
            </a:r>
            <a:endParaRPr lang="zh-CN" altLang="en-US" sz="2400" spc="300" dirty="0" smtClean="0">
              <a:solidFill>
                <a:schemeClr val="tx1">
                  <a:lumMod val="75000"/>
                  <a:lumOff val="25000"/>
                </a:scheme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47" name="Freeform 7"/>
          <p:cNvSpPr>
            <a:spLocks/>
          </p:cNvSpPr>
          <p:nvPr/>
        </p:nvSpPr>
        <p:spPr bwMode="auto">
          <a:xfrm>
            <a:off x="2820492" y="1047811"/>
            <a:ext cx="2034523" cy="2205107"/>
          </a:xfrm>
          <a:custGeom>
            <a:avLst/>
            <a:gdLst>
              <a:gd name="T0" fmla="*/ 0 w 777"/>
              <a:gd name="T1" fmla="*/ 2974 h 2974"/>
              <a:gd name="T2" fmla="*/ 507 w 777"/>
              <a:gd name="T3" fmla="*/ 2467 h 2974"/>
              <a:gd name="T4" fmla="*/ 388 w 777"/>
              <a:gd name="T5" fmla="*/ 2138 h 2974"/>
              <a:gd name="T6" fmla="*/ 277 w 777"/>
              <a:gd name="T7" fmla="*/ 1818 h 2974"/>
              <a:gd name="T8" fmla="*/ 398 w 777"/>
              <a:gd name="T9" fmla="*/ 1488 h 2974"/>
              <a:gd name="T10" fmla="*/ 507 w 777"/>
              <a:gd name="T11" fmla="*/ 1171 h 2974"/>
              <a:gd name="T12" fmla="*/ 390 w 777"/>
              <a:gd name="T13" fmla="*/ 844 h 2974"/>
              <a:gd name="T14" fmla="*/ 267 w 777"/>
              <a:gd name="T15" fmla="*/ 511 h 2974"/>
              <a:gd name="T16" fmla="*/ 777 w 777"/>
              <a:gd name="T17" fmla="*/ 0 h 29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77" h="2974">
                <a:moveTo>
                  <a:pt x="0" y="2974"/>
                </a:moveTo>
                <a:cubicBezTo>
                  <a:pt x="280" y="2974"/>
                  <a:pt x="507" y="2747"/>
                  <a:pt x="507" y="2467"/>
                </a:cubicBezTo>
                <a:cubicBezTo>
                  <a:pt x="507" y="2342"/>
                  <a:pt x="459" y="2227"/>
                  <a:pt x="388" y="2138"/>
                </a:cubicBezTo>
                <a:cubicBezTo>
                  <a:pt x="317" y="2049"/>
                  <a:pt x="277" y="1939"/>
                  <a:pt x="277" y="1818"/>
                </a:cubicBezTo>
                <a:cubicBezTo>
                  <a:pt x="277" y="1692"/>
                  <a:pt x="326" y="1577"/>
                  <a:pt x="398" y="1488"/>
                </a:cubicBezTo>
                <a:cubicBezTo>
                  <a:pt x="469" y="1400"/>
                  <a:pt x="507" y="1290"/>
                  <a:pt x="507" y="1171"/>
                </a:cubicBezTo>
                <a:cubicBezTo>
                  <a:pt x="507" y="1047"/>
                  <a:pt x="465" y="933"/>
                  <a:pt x="390" y="844"/>
                </a:cubicBezTo>
                <a:cubicBezTo>
                  <a:pt x="315" y="754"/>
                  <a:pt x="267" y="638"/>
                  <a:pt x="267" y="511"/>
                </a:cubicBezTo>
                <a:cubicBezTo>
                  <a:pt x="267" y="229"/>
                  <a:pt x="496" y="0"/>
                  <a:pt x="777" y="0"/>
                </a:cubicBezTo>
              </a:path>
            </a:pathLst>
          </a:cu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Oval 12"/>
          <p:cNvSpPr>
            <a:spLocks noChangeArrowheads="1"/>
          </p:cNvSpPr>
          <p:nvPr/>
        </p:nvSpPr>
        <p:spPr bwMode="auto">
          <a:xfrm>
            <a:off x="3787170" y="2138197"/>
            <a:ext cx="122932" cy="123395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6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Line 16"/>
          <p:cNvSpPr>
            <a:spLocks noChangeShapeType="1"/>
          </p:cNvSpPr>
          <p:nvPr/>
        </p:nvSpPr>
        <p:spPr bwMode="auto">
          <a:xfrm flipH="1">
            <a:off x="3234847" y="1255130"/>
            <a:ext cx="771554" cy="0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none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Line 19"/>
          <p:cNvSpPr>
            <a:spLocks noChangeShapeType="1"/>
          </p:cNvSpPr>
          <p:nvPr/>
        </p:nvSpPr>
        <p:spPr bwMode="auto">
          <a:xfrm flipV="1">
            <a:off x="1624442" y="3252918"/>
            <a:ext cx="753694" cy="106681"/>
          </a:xfrm>
          <a:prstGeom prst="line">
            <a:avLst/>
          </a:prstGeom>
          <a:noFill/>
          <a:ln w="127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 type="oval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1235676" y="1371607"/>
            <a:ext cx="2247722" cy="46935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目前大多数的积分软件采用的形式，手动配置</a:t>
            </a: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913881" y="1085073"/>
            <a:ext cx="1320966" cy="253916"/>
          </a:xfrm>
          <a:prstGeom prst="rect">
            <a:avLst/>
          </a:prstGeom>
          <a:noFill/>
        </p:spPr>
        <p:txBody>
          <a:bodyPr wrap="square" lIns="68580" tIns="0" rIns="6858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1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手动授权积分</a:t>
            </a:r>
            <a:endParaRPr lang="zh-CN" altLang="en-US" sz="11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  <a:cs typeface="华文黑体" pitchFamily="2" charset="-122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246482" y="3680065"/>
            <a:ext cx="2211223" cy="46935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通过程序进行数据的采集，分析。比如：数据定点采集，日志分析</a:t>
            </a: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241323" y="3222904"/>
            <a:ext cx="1440506" cy="253916"/>
          </a:xfrm>
          <a:prstGeom prst="rect">
            <a:avLst/>
          </a:prstGeom>
          <a:noFill/>
        </p:spPr>
        <p:txBody>
          <a:bodyPr wrap="square" lIns="68580" tIns="0" rIns="6858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数据挖掘，统计分析</a:t>
            </a:r>
            <a:endParaRPr lang="zh-CN" altLang="en-US" sz="11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  <a:cs typeface="华文黑体" pitchFamily="2" charset="-122"/>
            </a:endParaRPr>
          </a:p>
        </p:txBody>
      </p:sp>
      <p:sp>
        <p:nvSpPr>
          <p:cNvPr id="28" name="等腰三角形 21"/>
          <p:cNvSpPr/>
          <p:nvPr/>
        </p:nvSpPr>
        <p:spPr bwMode="auto">
          <a:xfrm rot="16200000" flipH="1">
            <a:off x="6411505" y="2570169"/>
            <a:ext cx="2169619" cy="2219793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" fmla="*/ 0 w 3017066"/>
              <a:gd name="connsiteY0" fmla="*/ 3083644 h 3096344"/>
              <a:gd name="connsiteX1" fmla="*/ 1356139 w 3017066"/>
              <a:gd name="connsiteY1" fmla="*/ 0 h 3096344"/>
              <a:gd name="connsiteX2" fmla="*/ 3017066 w 3017066"/>
              <a:gd name="connsiteY2" fmla="*/ 3096344 h 3096344"/>
              <a:gd name="connsiteX3" fmla="*/ 0 w 3017066"/>
              <a:gd name="connsiteY3" fmla="*/ 3083644 h 3096344"/>
              <a:gd name="connsiteX0" fmla="*/ 0 w 3017066"/>
              <a:gd name="connsiteY0" fmla="*/ 3083644 h 3096344"/>
              <a:gd name="connsiteX1" fmla="*/ 181393 w 3017066"/>
              <a:gd name="connsiteY1" fmla="*/ 22734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81393 w 3017066"/>
              <a:gd name="connsiteY1" fmla="*/ 22226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05193 w 3017066"/>
              <a:gd name="connsiteY1" fmla="*/ 24258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2601044 h 2613744"/>
              <a:gd name="connsiteX1" fmla="*/ 105193 w 3017066"/>
              <a:gd name="connsiteY1" fmla="*/ 1943223 h 2613744"/>
              <a:gd name="connsiteX2" fmla="*/ 1368839 w 3017066"/>
              <a:gd name="connsiteY2" fmla="*/ 0 h 2613744"/>
              <a:gd name="connsiteX3" fmla="*/ 3017066 w 3017066"/>
              <a:gd name="connsiteY3" fmla="*/ 2613744 h 2613744"/>
              <a:gd name="connsiteX4" fmla="*/ 0 w 3017066"/>
              <a:gd name="connsiteY4" fmla="*/ 2601044 h 2613744"/>
              <a:gd name="connsiteX0" fmla="*/ 537730 w 2919796"/>
              <a:gd name="connsiteY0" fmla="*/ 2702644 h 2702644"/>
              <a:gd name="connsiteX1" fmla="*/ 7923 w 2919796"/>
              <a:gd name="connsiteY1" fmla="*/ 1943223 h 2702644"/>
              <a:gd name="connsiteX2" fmla="*/ 1271569 w 2919796"/>
              <a:gd name="connsiteY2" fmla="*/ 0 h 2702644"/>
              <a:gd name="connsiteX3" fmla="*/ 2919796 w 2919796"/>
              <a:gd name="connsiteY3" fmla="*/ 2613744 h 2702644"/>
              <a:gd name="connsiteX4" fmla="*/ 537730 w 2919796"/>
              <a:gd name="connsiteY4" fmla="*/ 2702644 h 2702644"/>
              <a:gd name="connsiteX0" fmla="*/ 552634 w 2934700"/>
              <a:gd name="connsiteY0" fmla="*/ 2702644 h 2702644"/>
              <a:gd name="connsiteX1" fmla="*/ 22827 w 2934700"/>
              <a:gd name="connsiteY1" fmla="*/ 1943223 h 2702644"/>
              <a:gd name="connsiteX2" fmla="*/ 1286473 w 2934700"/>
              <a:gd name="connsiteY2" fmla="*/ 0 h 2702644"/>
              <a:gd name="connsiteX3" fmla="*/ 2934700 w 2934700"/>
              <a:gd name="connsiteY3" fmla="*/ 2613744 h 2702644"/>
              <a:gd name="connsiteX4" fmla="*/ 552634 w 2934700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844923"/>
              <a:gd name="connsiteX1" fmla="*/ 0 w 2911873"/>
              <a:gd name="connsiteY1" fmla="*/ 1943223 h 2844923"/>
              <a:gd name="connsiteX2" fmla="*/ 1263646 w 2911873"/>
              <a:gd name="connsiteY2" fmla="*/ 0 h 2844923"/>
              <a:gd name="connsiteX3" fmla="*/ 2911873 w 2911873"/>
              <a:gd name="connsiteY3" fmla="*/ 2613744 h 2844923"/>
              <a:gd name="connsiteX4" fmla="*/ 1241478 w 2911873"/>
              <a:gd name="connsiteY4" fmla="*/ 2844923 h 2844923"/>
              <a:gd name="connsiteX5" fmla="*/ 529807 w 2911873"/>
              <a:gd name="connsiteY5" fmla="*/ 2702644 h 2844923"/>
              <a:gd name="connsiteX0" fmla="*/ 529807 w 2619773"/>
              <a:gd name="connsiteY0" fmla="*/ 2702644 h 2844923"/>
              <a:gd name="connsiteX1" fmla="*/ 0 w 2619773"/>
              <a:gd name="connsiteY1" fmla="*/ 1943223 h 2844923"/>
              <a:gd name="connsiteX2" fmla="*/ 1263646 w 2619773"/>
              <a:gd name="connsiteY2" fmla="*/ 0 h 2844923"/>
              <a:gd name="connsiteX3" fmla="*/ 2619773 w 2619773"/>
              <a:gd name="connsiteY3" fmla="*/ 2143844 h 2844923"/>
              <a:gd name="connsiteX4" fmla="*/ 1241478 w 2619773"/>
              <a:gd name="connsiteY4" fmla="*/ 2844923 h 2844923"/>
              <a:gd name="connsiteX5" fmla="*/ 529807 w 2619773"/>
              <a:gd name="connsiteY5" fmla="*/ 2702644 h 28449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708673"/>
              <a:gd name="connsiteY0" fmla="*/ 2702644 h 2959223"/>
              <a:gd name="connsiteX1" fmla="*/ 0 w 2708673"/>
              <a:gd name="connsiteY1" fmla="*/ 1943223 h 2959223"/>
              <a:gd name="connsiteX2" fmla="*/ 1263646 w 2708673"/>
              <a:gd name="connsiteY2" fmla="*/ 0 h 2959223"/>
              <a:gd name="connsiteX3" fmla="*/ 2708673 w 2708673"/>
              <a:gd name="connsiteY3" fmla="*/ 2258144 h 2959223"/>
              <a:gd name="connsiteX4" fmla="*/ 1216078 w 2708673"/>
              <a:gd name="connsiteY4" fmla="*/ 2959223 h 2959223"/>
              <a:gd name="connsiteX5" fmla="*/ 529807 w 2708673"/>
              <a:gd name="connsiteY5" fmla="*/ 2702644 h 2959223"/>
              <a:gd name="connsiteX0" fmla="*/ 529807 w 2708673"/>
              <a:gd name="connsiteY0" fmla="*/ 2702644 h 3035423"/>
              <a:gd name="connsiteX1" fmla="*/ 0 w 2708673"/>
              <a:gd name="connsiteY1" fmla="*/ 1943223 h 3035423"/>
              <a:gd name="connsiteX2" fmla="*/ 1263646 w 2708673"/>
              <a:gd name="connsiteY2" fmla="*/ 0 h 3035423"/>
              <a:gd name="connsiteX3" fmla="*/ 2708673 w 2708673"/>
              <a:gd name="connsiteY3" fmla="*/ 2258144 h 3035423"/>
              <a:gd name="connsiteX4" fmla="*/ 1216078 w 2708673"/>
              <a:gd name="connsiteY4" fmla="*/ 3035423 h 3035423"/>
              <a:gd name="connsiteX5" fmla="*/ 529807 w 2708673"/>
              <a:gd name="connsiteY5" fmla="*/ 2702644 h 3035423"/>
              <a:gd name="connsiteX0" fmla="*/ 631407 w 2810273"/>
              <a:gd name="connsiteY0" fmla="*/ 2702644 h 3035423"/>
              <a:gd name="connsiteX1" fmla="*/ 0 w 2810273"/>
              <a:gd name="connsiteY1" fmla="*/ 1994023 h 3035423"/>
              <a:gd name="connsiteX2" fmla="*/ 1365246 w 2810273"/>
              <a:gd name="connsiteY2" fmla="*/ 0 h 3035423"/>
              <a:gd name="connsiteX3" fmla="*/ 2810273 w 2810273"/>
              <a:gd name="connsiteY3" fmla="*/ 2258144 h 3035423"/>
              <a:gd name="connsiteX4" fmla="*/ 1317678 w 2810273"/>
              <a:gd name="connsiteY4" fmla="*/ 3035423 h 3035423"/>
              <a:gd name="connsiteX5" fmla="*/ 631407 w 28102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86223"/>
              <a:gd name="connsiteX1" fmla="*/ 0 w 2899173"/>
              <a:gd name="connsiteY1" fmla="*/ 1994023 h 3086223"/>
              <a:gd name="connsiteX2" fmla="*/ 1365246 w 2899173"/>
              <a:gd name="connsiteY2" fmla="*/ 0 h 3086223"/>
              <a:gd name="connsiteX3" fmla="*/ 2899173 w 2899173"/>
              <a:gd name="connsiteY3" fmla="*/ 2461344 h 3086223"/>
              <a:gd name="connsiteX4" fmla="*/ 1330378 w 2899173"/>
              <a:gd name="connsiteY4" fmla="*/ 3086223 h 3086223"/>
              <a:gd name="connsiteX5" fmla="*/ 631407 w 2899173"/>
              <a:gd name="connsiteY5" fmla="*/ 2702644 h 30862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2908539"/>
              <a:gd name="connsiteX1" fmla="*/ 0 w 2930925"/>
              <a:gd name="connsiteY1" fmla="*/ 2032204 h 2908539"/>
              <a:gd name="connsiteX2" fmla="*/ 1396998 w 2930925"/>
              <a:gd name="connsiteY2" fmla="*/ 0 h 2908539"/>
              <a:gd name="connsiteX3" fmla="*/ 2930925 w 2930925"/>
              <a:gd name="connsiteY3" fmla="*/ 2461344 h 2908539"/>
              <a:gd name="connsiteX4" fmla="*/ 1559196 w 2930925"/>
              <a:gd name="connsiteY4" fmla="*/ 2908539 h 2908539"/>
              <a:gd name="connsiteX5" fmla="*/ 663159 w 2930925"/>
              <a:gd name="connsiteY5" fmla="*/ 2702644 h 2908539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innerShdw blurRad="165100" dist="63500" dir="13500000">
              <a:prstClr val="black">
                <a:alpha val="30000"/>
              </a:prstClr>
            </a:innerShdw>
          </a:effec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/>
          <a:p>
            <a:pPr algn="r"/>
            <a:endParaRPr lang="zh-CN" altLang="en-US" sz="1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等腰三角形 21"/>
          <p:cNvSpPr/>
          <p:nvPr/>
        </p:nvSpPr>
        <p:spPr bwMode="auto">
          <a:xfrm rot="5400000">
            <a:off x="3900922" y="2496374"/>
            <a:ext cx="2169619" cy="2219793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" fmla="*/ 0 w 3017066"/>
              <a:gd name="connsiteY0" fmla="*/ 3083644 h 3096344"/>
              <a:gd name="connsiteX1" fmla="*/ 1356139 w 3017066"/>
              <a:gd name="connsiteY1" fmla="*/ 0 h 3096344"/>
              <a:gd name="connsiteX2" fmla="*/ 3017066 w 3017066"/>
              <a:gd name="connsiteY2" fmla="*/ 3096344 h 3096344"/>
              <a:gd name="connsiteX3" fmla="*/ 0 w 3017066"/>
              <a:gd name="connsiteY3" fmla="*/ 3083644 h 3096344"/>
              <a:gd name="connsiteX0" fmla="*/ 0 w 3017066"/>
              <a:gd name="connsiteY0" fmla="*/ 3083644 h 3096344"/>
              <a:gd name="connsiteX1" fmla="*/ 181393 w 3017066"/>
              <a:gd name="connsiteY1" fmla="*/ 22734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81393 w 3017066"/>
              <a:gd name="connsiteY1" fmla="*/ 22226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05193 w 3017066"/>
              <a:gd name="connsiteY1" fmla="*/ 24258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2601044 h 2613744"/>
              <a:gd name="connsiteX1" fmla="*/ 105193 w 3017066"/>
              <a:gd name="connsiteY1" fmla="*/ 1943223 h 2613744"/>
              <a:gd name="connsiteX2" fmla="*/ 1368839 w 3017066"/>
              <a:gd name="connsiteY2" fmla="*/ 0 h 2613744"/>
              <a:gd name="connsiteX3" fmla="*/ 3017066 w 3017066"/>
              <a:gd name="connsiteY3" fmla="*/ 2613744 h 2613744"/>
              <a:gd name="connsiteX4" fmla="*/ 0 w 3017066"/>
              <a:gd name="connsiteY4" fmla="*/ 2601044 h 2613744"/>
              <a:gd name="connsiteX0" fmla="*/ 537730 w 2919796"/>
              <a:gd name="connsiteY0" fmla="*/ 2702644 h 2702644"/>
              <a:gd name="connsiteX1" fmla="*/ 7923 w 2919796"/>
              <a:gd name="connsiteY1" fmla="*/ 1943223 h 2702644"/>
              <a:gd name="connsiteX2" fmla="*/ 1271569 w 2919796"/>
              <a:gd name="connsiteY2" fmla="*/ 0 h 2702644"/>
              <a:gd name="connsiteX3" fmla="*/ 2919796 w 2919796"/>
              <a:gd name="connsiteY3" fmla="*/ 2613744 h 2702644"/>
              <a:gd name="connsiteX4" fmla="*/ 537730 w 2919796"/>
              <a:gd name="connsiteY4" fmla="*/ 2702644 h 2702644"/>
              <a:gd name="connsiteX0" fmla="*/ 552634 w 2934700"/>
              <a:gd name="connsiteY0" fmla="*/ 2702644 h 2702644"/>
              <a:gd name="connsiteX1" fmla="*/ 22827 w 2934700"/>
              <a:gd name="connsiteY1" fmla="*/ 1943223 h 2702644"/>
              <a:gd name="connsiteX2" fmla="*/ 1286473 w 2934700"/>
              <a:gd name="connsiteY2" fmla="*/ 0 h 2702644"/>
              <a:gd name="connsiteX3" fmla="*/ 2934700 w 2934700"/>
              <a:gd name="connsiteY3" fmla="*/ 2613744 h 2702644"/>
              <a:gd name="connsiteX4" fmla="*/ 552634 w 2934700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844923"/>
              <a:gd name="connsiteX1" fmla="*/ 0 w 2911873"/>
              <a:gd name="connsiteY1" fmla="*/ 1943223 h 2844923"/>
              <a:gd name="connsiteX2" fmla="*/ 1263646 w 2911873"/>
              <a:gd name="connsiteY2" fmla="*/ 0 h 2844923"/>
              <a:gd name="connsiteX3" fmla="*/ 2911873 w 2911873"/>
              <a:gd name="connsiteY3" fmla="*/ 2613744 h 2844923"/>
              <a:gd name="connsiteX4" fmla="*/ 1241478 w 2911873"/>
              <a:gd name="connsiteY4" fmla="*/ 2844923 h 2844923"/>
              <a:gd name="connsiteX5" fmla="*/ 529807 w 2911873"/>
              <a:gd name="connsiteY5" fmla="*/ 2702644 h 2844923"/>
              <a:gd name="connsiteX0" fmla="*/ 529807 w 2619773"/>
              <a:gd name="connsiteY0" fmla="*/ 2702644 h 2844923"/>
              <a:gd name="connsiteX1" fmla="*/ 0 w 2619773"/>
              <a:gd name="connsiteY1" fmla="*/ 1943223 h 2844923"/>
              <a:gd name="connsiteX2" fmla="*/ 1263646 w 2619773"/>
              <a:gd name="connsiteY2" fmla="*/ 0 h 2844923"/>
              <a:gd name="connsiteX3" fmla="*/ 2619773 w 2619773"/>
              <a:gd name="connsiteY3" fmla="*/ 2143844 h 2844923"/>
              <a:gd name="connsiteX4" fmla="*/ 1241478 w 2619773"/>
              <a:gd name="connsiteY4" fmla="*/ 2844923 h 2844923"/>
              <a:gd name="connsiteX5" fmla="*/ 529807 w 2619773"/>
              <a:gd name="connsiteY5" fmla="*/ 2702644 h 28449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708673"/>
              <a:gd name="connsiteY0" fmla="*/ 2702644 h 2959223"/>
              <a:gd name="connsiteX1" fmla="*/ 0 w 2708673"/>
              <a:gd name="connsiteY1" fmla="*/ 1943223 h 2959223"/>
              <a:gd name="connsiteX2" fmla="*/ 1263646 w 2708673"/>
              <a:gd name="connsiteY2" fmla="*/ 0 h 2959223"/>
              <a:gd name="connsiteX3" fmla="*/ 2708673 w 2708673"/>
              <a:gd name="connsiteY3" fmla="*/ 2258144 h 2959223"/>
              <a:gd name="connsiteX4" fmla="*/ 1216078 w 2708673"/>
              <a:gd name="connsiteY4" fmla="*/ 2959223 h 2959223"/>
              <a:gd name="connsiteX5" fmla="*/ 529807 w 2708673"/>
              <a:gd name="connsiteY5" fmla="*/ 2702644 h 2959223"/>
              <a:gd name="connsiteX0" fmla="*/ 529807 w 2708673"/>
              <a:gd name="connsiteY0" fmla="*/ 2702644 h 3035423"/>
              <a:gd name="connsiteX1" fmla="*/ 0 w 2708673"/>
              <a:gd name="connsiteY1" fmla="*/ 1943223 h 3035423"/>
              <a:gd name="connsiteX2" fmla="*/ 1263646 w 2708673"/>
              <a:gd name="connsiteY2" fmla="*/ 0 h 3035423"/>
              <a:gd name="connsiteX3" fmla="*/ 2708673 w 2708673"/>
              <a:gd name="connsiteY3" fmla="*/ 2258144 h 3035423"/>
              <a:gd name="connsiteX4" fmla="*/ 1216078 w 2708673"/>
              <a:gd name="connsiteY4" fmla="*/ 3035423 h 3035423"/>
              <a:gd name="connsiteX5" fmla="*/ 529807 w 2708673"/>
              <a:gd name="connsiteY5" fmla="*/ 2702644 h 3035423"/>
              <a:gd name="connsiteX0" fmla="*/ 631407 w 2810273"/>
              <a:gd name="connsiteY0" fmla="*/ 2702644 h 3035423"/>
              <a:gd name="connsiteX1" fmla="*/ 0 w 2810273"/>
              <a:gd name="connsiteY1" fmla="*/ 1994023 h 3035423"/>
              <a:gd name="connsiteX2" fmla="*/ 1365246 w 2810273"/>
              <a:gd name="connsiteY2" fmla="*/ 0 h 3035423"/>
              <a:gd name="connsiteX3" fmla="*/ 2810273 w 2810273"/>
              <a:gd name="connsiteY3" fmla="*/ 2258144 h 3035423"/>
              <a:gd name="connsiteX4" fmla="*/ 1317678 w 2810273"/>
              <a:gd name="connsiteY4" fmla="*/ 3035423 h 3035423"/>
              <a:gd name="connsiteX5" fmla="*/ 631407 w 28102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86223"/>
              <a:gd name="connsiteX1" fmla="*/ 0 w 2899173"/>
              <a:gd name="connsiteY1" fmla="*/ 1994023 h 3086223"/>
              <a:gd name="connsiteX2" fmla="*/ 1365246 w 2899173"/>
              <a:gd name="connsiteY2" fmla="*/ 0 h 3086223"/>
              <a:gd name="connsiteX3" fmla="*/ 2899173 w 2899173"/>
              <a:gd name="connsiteY3" fmla="*/ 2461344 h 3086223"/>
              <a:gd name="connsiteX4" fmla="*/ 1330378 w 2899173"/>
              <a:gd name="connsiteY4" fmla="*/ 3086223 h 3086223"/>
              <a:gd name="connsiteX5" fmla="*/ 631407 w 2899173"/>
              <a:gd name="connsiteY5" fmla="*/ 2702644 h 30862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2908539"/>
              <a:gd name="connsiteX1" fmla="*/ 0 w 2930925"/>
              <a:gd name="connsiteY1" fmla="*/ 2032204 h 2908539"/>
              <a:gd name="connsiteX2" fmla="*/ 1396998 w 2930925"/>
              <a:gd name="connsiteY2" fmla="*/ 0 h 2908539"/>
              <a:gd name="connsiteX3" fmla="*/ 2930925 w 2930925"/>
              <a:gd name="connsiteY3" fmla="*/ 2461344 h 2908539"/>
              <a:gd name="connsiteX4" fmla="*/ 1559196 w 2930925"/>
              <a:gd name="connsiteY4" fmla="*/ 2908539 h 2908539"/>
              <a:gd name="connsiteX5" fmla="*/ 663159 w 2930925"/>
              <a:gd name="connsiteY5" fmla="*/ 2702644 h 2908539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>
            <a:innerShdw blurRad="165100" dist="63500" dir="13500000">
              <a:prstClr val="black">
                <a:alpha val="30000"/>
              </a:prstClr>
            </a:innerShdw>
          </a:effec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/>
          <a:p>
            <a:pPr algn="r"/>
            <a:endParaRPr lang="zh-CN" altLang="en-US" sz="12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0" name="直接连接符 24"/>
          <p:cNvCxnSpPr>
            <a:cxnSpLocks noChangeShapeType="1"/>
          </p:cNvCxnSpPr>
          <p:nvPr/>
        </p:nvCxnSpPr>
        <p:spPr bwMode="auto">
          <a:xfrm>
            <a:off x="4968288" y="3021689"/>
            <a:ext cx="418858" cy="243912"/>
          </a:xfrm>
          <a:prstGeom prst="line">
            <a:avLst/>
          </a:prstGeom>
          <a:noFill/>
          <a:ln w="19050" algn="ctr">
            <a:solidFill>
              <a:srgbClr val="0070C0"/>
            </a:solidFill>
            <a:round/>
            <a:headEnd type="none" w="med" len="med"/>
            <a:tailEnd type="triangle" w="med" len="med"/>
          </a:ln>
        </p:spPr>
      </p:cxnSp>
      <p:cxnSp>
        <p:nvCxnSpPr>
          <p:cNvPr id="32" name="直接连接符 42"/>
          <p:cNvCxnSpPr>
            <a:cxnSpLocks noChangeShapeType="1"/>
          </p:cNvCxnSpPr>
          <p:nvPr/>
        </p:nvCxnSpPr>
        <p:spPr bwMode="auto">
          <a:xfrm flipV="1">
            <a:off x="4989721" y="3914744"/>
            <a:ext cx="397425" cy="359483"/>
          </a:xfrm>
          <a:prstGeom prst="line">
            <a:avLst/>
          </a:prstGeom>
          <a:noFill/>
          <a:ln w="19050" algn="ctr">
            <a:solidFill>
              <a:srgbClr val="0070C0"/>
            </a:solidFill>
            <a:round/>
            <a:headEnd type="none" w="med" len="med"/>
            <a:tailEnd type="triangle" w="med" len="med"/>
          </a:ln>
        </p:spPr>
      </p:cxnSp>
      <p:cxnSp>
        <p:nvCxnSpPr>
          <p:cNvPr id="33" name="直接连接符 43"/>
          <p:cNvCxnSpPr>
            <a:cxnSpLocks noChangeShapeType="1"/>
          </p:cNvCxnSpPr>
          <p:nvPr/>
        </p:nvCxnSpPr>
        <p:spPr bwMode="auto">
          <a:xfrm flipH="1" flipV="1">
            <a:off x="7489169" y="4030148"/>
            <a:ext cx="442970" cy="234554"/>
          </a:xfrm>
          <a:prstGeom prst="line">
            <a:avLst/>
          </a:prstGeom>
          <a:noFill/>
          <a:ln w="19050" algn="ctr">
            <a:solidFill>
              <a:srgbClr val="0070C0"/>
            </a:solidFill>
            <a:round/>
            <a:headEnd type="none" w="med" len="med"/>
            <a:tailEnd type="triangle" w="med" len="med"/>
          </a:ln>
        </p:spPr>
      </p:cxnSp>
      <p:cxnSp>
        <p:nvCxnSpPr>
          <p:cNvPr id="35" name="直接连接符 45"/>
          <p:cNvCxnSpPr>
            <a:cxnSpLocks noChangeShapeType="1"/>
          </p:cNvCxnSpPr>
          <p:nvPr/>
        </p:nvCxnSpPr>
        <p:spPr bwMode="auto">
          <a:xfrm flipH="1">
            <a:off x="7503459" y="2970715"/>
            <a:ext cx="336187" cy="252189"/>
          </a:xfrm>
          <a:prstGeom prst="line">
            <a:avLst/>
          </a:prstGeom>
          <a:noFill/>
          <a:ln w="19050" algn="ctr">
            <a:solidFill>
              <a:srgbClr val="0070C0"/>
            </a:solidFill>
            <a:round/>
            <a:headEnd type="none" w="med" len="med"/>
            <a:tailEnd type="triangle" w="med" len="med"/>
          </a:ln>
        </p:spPr>
      </p:cxnSp>
      <p:sp>
        <p:nvSpPr>
          <p:cNvPr id="37" name="Oval 19"/>
          <p:cNvSpPr>
            <a:spLocks noChangeArrowheads="1"/>
          </p:cNvSpPr>
          <p:nvPr/>
        </p:nvSpPr>
        <p:spPr bwMode="auto">
          <a:xfrm>
            <a:off x="4251438" y="2390100"/>
            <a:ext cx="744238" cy="74414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在线时长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Oval 19"/>
          <p:cNvSpPr>
            <a:spLocks noChangeArrowheads="1"/>
          </p:cNvSpPr>
          <p:nvPr/>
        </p:nvSpPr>
        <p:spPr bwMode="auto">
          <a:xfrm>
            <a:off x="7850810" y="2299809"/>
            <a:ext cx="744237" cy="745331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提问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Oval 19"/>
          <p:cNvSpPr>
            <a:spLocks noChangeArrowheads="1"/>
          </p:cNvSpPr>
          <p:nvPr/>
        </p:nvSpPr>
        <p:spPr bwMode="auto">
          <a:xfrm>
            <a:off x="7930948" y="4146830"/>
            <a:ext cx="745428" cy="745331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课程</a:t>
            </a:r>
            <a:endParaRPr lang="en-US" altLang="zh-CN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学分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Oval 19"/>
          <p:cNvSpPr>
            <a:spLocks noChangeArrowheads="1"/>
          </p:cNvSpPr>
          <p:nvPr/>
        </p:nvSpPr>
        <p:spPr bwMode="auto">
          <a:xfrm>
            <a:off x="4222860" y="4146830"/>
            <a:ext cx="745428" cy="745331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3683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algn="ctr"/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回复</a:t>
            </a:r>
            <a:endParaRPr lang="en-US" altLang="zh-CN" sz="11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交流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1" name="组合 58"/>
          <p:cNvGrpSpPr/>
          <p:nvPr/>
        </p:nvGrpSpPr>
        <p:grpSpPr>
          <a:xfrm>
            <a:off x="5663544" y="2876077"/>
            <a:ext cx="1526896" cy="1527092"/>
            <a:chOff x="5049626" y="2709612"/>
            <a:chExt cx="2035596" cy="2036122"/>
          </a:xfrm>
        </p:grpSpPr>
        <p:sp>
          <p:nvSpPr>
            <p:cNvPr id="42" name="椭圆 41"/>
            <p:cNvSpPr/>
            <p:nvPr/>
          </p:nvSpPr>
          <p:spPr>
            <a:xfrm>
              <a:off x="5049626" y="2709612"/>
              <a:ext cx="2035596" cy="2036122"/>
            </a:xfrm>
            <a:prstGeom prst="ellipse">
              <a:avLst/>
            </a:prstGeom>
            <a:gradFill flip="none" rotWithShape="1">
              <a:gsLst>
                <a:gs pos="49000">
                  <a:schemeClr val="bg1">
                    <a:lumMod val="93000"/>
                  </a:schemeClr>
                </a:gs>
                <a:gs pos="0">
                  <a:srgbClr val="E2E2E2">
                    <a:lumMod val="85000"/>
                  </a:srgbClr>
                </a:gs>
                <a:gs pos="100000">
                  <a:schemeClr val="bg1"/>
                </a:gs>
              </a:gsLst>
              <a:lin ang="2700000" scaled="1"/>
              <a:tileRect/>
            </a:gradFill>
            <a:ln w="38100">
              <a:gradFill flip="none" rotWithShape="1">
                <a:gsLst>
                  <a:gs pos="100000">
                    <a:srgbClr val="E0E0E0"/>
                  </a:gs>
                  <a:gs pos="0">
                    <a:schemeClr val="bg1"/>
                  </a:gs>
                </a:gsLst>
                <a:lin ang="0" scaled="0"/>
                <a:tileRect/>
              </a:gradFill>
            </a:ln>
            <a:effectLst>
              <a:outerShdw blurRad="368300" dist="368300" dir="2700000" algn="t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 prstMaterial="metal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数据</a:t>
              </a:r>
              <a:r>
                <a:rPr lang="zh-CN" altLang="en-US" sz="1600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挖掘</a:t>
              </a:r>
              <a:endParaRPr lang="en-US" altLang="zh-CN" sz="16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统计</a:t>
              </a:r>
              <a:r>
                <a:rPr lang="zh-CN" altLang="en-US" sz="1600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  <a:cs typeface="华文黑体" pitchFamily="2" charset="-122"/>
                </a:rPr>
                <a:t>分析</a:t>
              </a:r>
            </a:p>
          </p:txBody>
        </p:sp>
        <p:sp>
          <p:nvSpPr>
            <p:cNvPr id="62" name="同心圆 61"/>
            <p:cNvSpPr/>
            <p:nvPr/>
          </p:nvSpPr>
          <p:spPr>
            <a:xfrm>
              <a:off x="5175546" y="2835796"/>
              <a:ext cx="1783756" cy="1783754"/>
            </a:xfrm>
            <a:prstGeom prst="donut">
              <a:avLst>
                <a:gd name="adj" fmla="val 9002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4" name="矩形 20"/>
          <p:cNvSpPr>
            <a:spLocks noChangeArrowheads="1"/>
          </p:cNvSpPr>
          <p:nvPr/>
        </p:nvSpPr>
        <p:spPr bwMode="auto">
          <a:xfrm>
            <a:off x="643159" y="689089"/>
            <a:ext cx="2047875" cy="28217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积分算法设计</a:t>
            </a:r>
            <a:endParaRPr lang="zh-CN" altLang="en-US" sz="1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099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4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44444E-6 -3.45679E-6 L -0.02257 -3.45679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8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63" presetClass="path" presetSubtype="0" accel="50000" decel="5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3.61111E-6 -1.7284E-6 L 0.025 -1.7284E-6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" y="0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0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000"/>
                            </p:stCondLst>
                            <p:childTnLst>
                              <p:par>
                                <p:cTn id="8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1" grpId="0" animBg="1"/>
      <p:bldP spid="51" grpId="1" animBg="1"/>
      <p:bldP spid="43" grpId="0" animBg="1"/>
      <p:bldP spid="48" grpId="0" animBg="1"/>
      <p:bldP spid="48" grpId="1" animBg="1"/>
      <p:bldP spid="36" grpId="0"/>
      <p:bldP spid="47" grpId="0" animBg="1"/>
      <p:bldP spid="52" grpId="0" animBg="1"/>
      <p:bldP spid="56" grpId="0" animBg="1"/>
      <p:bldP spid="59" grpId="0" animBg="1"/>
      <p:bldP spid="60" grpId="0"/>
      <p:bldP spid="61" grpId="0"/>
      <p:bldP spid="82" grpId="0"/>
      <p:bldP spid="83" grpId="0"/>
      <p:bldP spid="28" grpId="0" animBg="1"/>
      <p:bldP spid="29" grpId="0" animBg="1"/>
      <p:bldP spid="37" grpId="0" animBg="1"/>
      <p:bldP spid="38" grpId="0" animBg="1"/>
      <p:bldP spid="39" grpId="0" animBg="1"/>
      <p:bldP spid="40" grpId="0" animBg="1"/>
      <p:bldP spid="4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5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anose="020B0806030902050204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4914731" y="1773787"/>
            <a:ext cx="10310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3000" b="1" spc="3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CN" altLang="en-US" sz="3000" b="1" spc="3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574775" y="1275606"/>
            <a:ext cx="0" cy="2808312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>
            <a:spLocks noChangeArrowheads="1"/>
          </p:cNvSpPr>
          <p:nvPr/>
        </p:nvSpPr>
        <p:spPr bwMode="auto">
          <a:xfrm>
            <a:off x="4997859" y="2475258"/>
            <a:ext cx="1871662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系统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总览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3" name="TextBox 39"/>
          <p:cNvSpPr>
            <a:spLocks noChangeArrowheads="1"/>
          </p:cNvSpPr>
          <p:nvPr/>
        </p:nvSpPr>
        <p:spPr bwMode="auto">
          <a:xfrm>
            <a:off x="4997859" y="2742752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代码统计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500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  <p:bldP spid="18" grpId="0" bldLvl="0" autoUpdateAnimBg="0"/>
      <p:bldP spid="23" grpId="0" bldLvl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总结</a:t>
            </a:r>
            <a:endParaRPr lang="zh-CN" altLang="en-US" sz="2400" spc="300" dirty="0" smtClean="0">
              <a:solidFill>
                <a:schemeClr val="tx1">
                  <a:lumMod val="75000"/>
                  <a:lumOff val="25000"/>
                </a:scheme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28" name="矩形 20"/>
          <p:cNvSpPr>
            <a:spLocks noChangeArrowheads="1"/>
          </p:cNvSpPr>
          <p:nvPr/>
        </p:nvSpPr>
        <p:spPr bwMode="auto">
          <a:xfrm>
            <a:off x="643159" y="689089"/>
            <a:ext cx="2047875" cy="28217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系统总览</a:t>
            </a:r>
            <a:endParaRPr lang="en-US" altLang="zh-CN" sz="14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2034" y="1078977"/>
            <a:ext cx="5594646" cy="3742559"/>
          </a:xfrm>
          <a:prstGeom prst="rect">
            <a:avLst/>
          </a:prstGeom>
        </p:spPr>
      </p:pic>
      <p:sp>
        <p:nvSpPr>
          <p:cNvPr id="7" name="矩形 20"/>
          <p:cNvSpPr>
            <a:spLocks noChangeArrowheads="1"/>
          </p:cNvSpPr>
          <p:nvPr/>
        </p:nvSpPr>
        <p:spPr bwMode="auto">
          <a:xfrm>
            <a:off x="566186" y="2923953"/>
            <a:ext cx="1241350" cy="308481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大子系统</a:t>
            </a:r>
            <a:endParaRPr lang="en-US" altLang="zh-CN" sz="14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20"/>
          <p:cNvSpPr>
            <a:spLocks noChangeArrowheads="1"/>
          </p:cNvSpPr>
          <p:nvPr/>
        </p:nvSpPr>
        <p:spPr bwMode="auto">
          <a:xfrm>
            <a:off x="534289" y="3583172"/>
            <a:ext cx="1273247" cy="269493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大模块</a:t>
            </a:r>
            <a:endParaRPr lang="en-US" altLang="zh-CN" sz="14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21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8" grpId="0" animBg="1"/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总结</a:t>
            </a:r>
            <a:endParaRPr lang="zh-CN" altLang="en-US" sz="2400" spc="300" dirty="0" smtClean="0">
              <a:solidFill>
                <a:schemeClr val="tx1">
                  <a:lumMod val="75000"/>
                  <a:lumOff val="25000"/>
                </a:scheme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28" name="矩形 20"/>
          <p:cNvSpPr>
            <a:spLocks noChangeArrowheads="1"/>
          </p:cNvSpPr>
          <p:nvPr/>
        </p:nvSpPr>
        <p:spPr bwMode="auto">
          <a:xfrm>
            <a:off x="643159" y="689089"/>
            <a:ext cx="2047875" cy="28217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代码统计</a:t>
            </a:r>
            <a:endParaRPr lang="en-US" altLang="zh-CN" sz="14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298" y="1071048"/>
            <a:ext cx="8197702" cy="3705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495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3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anose="020B0806030902050204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4873167" y="1773787"/>
            <a:ext cx="35702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3000" b="1" spc="3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关键技术实践难点</a:t>
            </a: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574775" y="1275606"/>
            <a:ext cx="0" cy="2808312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>
            <a:spLocks noChangeArrowheads="1"/>
          </p:cNvSpPr>
          <p:nvPr/>
        </p:nvSpPr>
        <p:spPr bwMode="auto">
          <a:xfrm>
            <a:off x="4985502" y="2475258"/>
            <a:ext cx="1871662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关键技术</a:t>
            </a:r>
          </a:p>
        </p:txBody>
      </p:sp>
      <p:sp>
        <p:nvSpPr>
          <p:cNvPr id="19" name="TextBox 39"/>
          <p:cNvSpPr>
            <a:spLocks noChangeArrowheads="1"/>
          </p:cNvSpPr>
          <p:nvPr/>
        </p:nvSpPr>
        <p:spPr bwMode="auto">
          <a:xfrm>
            <a:off x="4985502" y="3008659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案例对比分析</a:t>
            </a:r>
          </a:p>
        </p:txBody>
      </p:sp>
      <p:sp>
        <p:nvSpPr>
          <p:cNvPr id="23" name="TextBox 39"/>
          <p:cNvSpPr>
            <a:spLocks noChangeArrowheads="1"/>
          </p:cNvSpPr>
          <p:nvPr/>
        </p:nvSpPr>
        <p:spPr bwMode="auto">
          <a:xfrm>
            <a:off x="4985502" y="2742752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实践难点</a:t>
            </a:r>
          </a:p>
        </p:txBody>
      </p:sp>
    </p:spTree>
    <p:extLst>
      <p:ext uri="{BB962C8B-B14F-4D97-AF65-F5344CB8AC3E}">
        <p14:creationId xmlns:p14="http://schemas.microsoft.com/office/powerpoint/2010/main" val="195073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  <p:bldP spid="18" grpId="0" bldLvl="0" autoUpdateAnimBg="0"/>
      <p:bldP spid="19" grpId="0" bldLvl="0" autoUpdateAnimBg="0"/>
      <p:bldP spid="23" grpId="0" bldLvl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椭圆 40"/>
          <p:cNvSpPr/>
          <p:nvPr/>
        </p:nvSpPr>
        <p:spPr>
          <a:xfrm>
            <a:off x="1088272" y="1553283"/>
            <a:ext cx="1720100" cy="17201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95000"/>
                  <a:lumOff val="5000"/>
                </a:schemeClr>
              </a:gs>
              <a:gs pos="0">
                <a:schemeClr val="bg1">
                  <a:lumMod val="75000"/>
                </a:schemeClr>
              </a:gs>
              <a:gs pos="70000">
                <a:srgbClr val="FAFAFA"/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606575" y="507683"/>
            <a:ext cx="653053" cy="598350"/>
            <a:chOff x="3529981" y="507683"/>
            <a:chExt cx="653053" cy="598350"/>
          </a:xfrm>
        </p:grpSpPr>
        <p:sp>
          <p:nvSpPr>
            <p:cNvPr id="4" name="椭圆 3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555938" y="537540"/>
              <a:ext cx="6270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01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529980" y="468110"/>
            <a:ext cx="751542" cy="3758488"/>
            <a:chOff x="3529979" y="468110"/>
            <a:chExt cx="1051547" cy="5258826"/>
          </a:xfrm>
        </p:grpSpPr>
        <p:sp>
          <p:nvSpPr>
            <p:cNvPr id="29" name="弧形 28"/>
            <p:cNvSpPr/>
            <p:nvPr/>
          </p:nvSpPr>
          <p:spPr>
            <a:xfrm>
              <a:off x="3529979" y="468110"/>
              <a:ext cx="1051546" cy="1051546"/>
            </a:xfrm>
            <a:prstGeom prst="arc">
              <a:avLst>
                <a:gd name="adj1" fmla="val 16200000"/>
                <a:gd name="adj2" fmla="val 5356559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0" name="弧形 29"/>
            <p:cNvSpPr/>
            <p:nvPr/>
          </p:nvSpPr>
          <p:spPr>
            <a:xfrm flipH="1">
              <a:off x="3529980" y="1520022"/>
              <a:ext cx="1051546" cy="1051546"/>
            </a:xfrm>
            <a:prstGeom prst="arc">
              <a:avLst>
                <a:gd name="adj1" fmla="val 16169364"/>
                <a:gd name="adj2" fmla="val 5281886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弧形 30"/>
            <p:cNvSpPr/>
            <p:nvPr/>
          </p:nvSpPr>
          <p:spPr>
            <a:xfrm>
              <a:off x="3529979" y="2571932"/>
              <a:ext cx="1051546" cy="1051546"/>
            </a:xfrm>
            <a:prstGeom prst="arc">
              <a:avLst>
                <a:gd name="adj1" fmla="val 16072548"/>
                <a:gd name="adj2" fmla="val 5356559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弧形 31"/>
            <p:cNvSpPr/>
            <p:nvPr/>
          </p:nvSpPr>
          <p:spPr>
            <a:xfrm flipH="1">
              <a:off x="3529980" y="3623844"/>
              <a:ext cx="1051546" cy="1051546"/>
            </a:xfrm>
            <a:prstGeom prst="arc">
              <a:avLst>
                <a:gd name="adj1" fmla="val 16152732"/>
                <a:gd name="adj2" fmla="val 5201936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5" name="弧形 44"/>
            <p:cNvSpPr/>
            <p:nvPr/>
          </p:nvSpPr>
          <p:spPr>
            <a:xfrm>
              <a:off x="3529979" y="4675390"/>
              <a:ext cx="1051546" cy="1051546"/>
            </a:xfrm>
            <a:prstGeom prst="arc">
              <a:avLst>
                <a:gd name="adj1" fmla="val 16072548"/>
                <a:gd name="adj2" fmla="val 5356559"/>
              </a:avLst>
            </a:prstGeom>
            <a:noFill/>
            <a:ln w="9525">
              <a:solidFill>
                <a:srgbClr val="626262"/>
              </a:solidFill>
              <a:prstDash val="sysDash"/>
              <a:headEnd type="oval" w="med" len="med"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343028" y="1853950"/>
            <a:ext cx="1210588" cy="1125603"/>
            <a:chOff x="1343028" y="1853950"/>
            <a:chExt cx="1210588" cy="1125603"/>
          </a:xfrm>
        </p:grpSpPr>
        <p:sp>
          <p:nvSpPr>
            <p:cNvPr id="35" name="TextBox 34"/>
            <p:cNvSpPr txBox="1"/>
            <p:nvPr/>
          </p:nvSpPr>
          <p:spPr>
            <a:xfrm>
              <a:off x="1343028" y="1853950"/>
              <a:ext cx="1210588" cy="90691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6000" b="1" baseline="12000" dirty="0" smtClean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目录</a:t>
              </a:r>
              <a:endParaRPr lang="zh-CN" altLang="en-US" sz="6000" b="1" baseline="12000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33596" y="2514426"/>
              <a:ext cx="1029448" cy="46512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800" baseline="12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Impact" pitchFamily="34" charset="0"/>
                  <a:ea typeface="微软雅黑" pitchFamily="34" charset="-122"/>
                </a:rPr>
                <a:t>CONTENT</a:t>
              </a:r>
              <a:endParaRPr lang="zh-CN" altLang="en-US" sz="2800" baseline="120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Impact" pitchFamily="34" charset="0"/>
                <a:ea typeface="微软雅黑" pitchFamily="34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4563616" y="611376"/>
            <a:ext cx="16898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 目 背 景</a:t>
            </a:r>
          </a:p>
        </p:txBody>
      </p:sp>
      <p:sp>
        <p:nvSpPr>
          <p:cNvPr id="36" name="矩形 35"/>
          <p:cNvSpPr/>
          <p:nvPr/>
        </p:nvSpPr>
        <p:spPr>
          <a:xfrm>
            <a:off x="4514875" y="1347614"/>
            <a:ext cx="16898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 目 概 览</a:t>
            </a:r>
          </a:p>
        </p:txBody>
      </p:sp>
      <p:sp>
        <p:nvSpPr>
          <p:cNvPr id="39" name="矩形 38"/>
          <p:cNvSpPr/>
          <p:nvPr/>
        </p:nvSpPr>
        <p:spPr>
          <a:xfrm>
            <a:off x="4451521" y="2921231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关键技术实践难点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3640836" y="1296507"/>
            <a:ext cx="653053" cy="598350"/>
            <a:chOff x="3529981" y="507683"/>
            <a:chExt cx="653053" cy="598350"/>
          </a:xfrm>
        </p:grpSpPr>
        <p:sp>
          <p:nvSpPr>
            <p:cNvPr id="48" name="椭圆 47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555938" y="537540"/>
              <a:ext cx="6270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02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584195" y="3605031"/>
            <a:ext cx="627095" cy="598350"/>
            <a:chOff x="3473340" y="-190740"/>
            <a:chExt cx="627095" cy="598350"/>
          </a:xfrm>
        </p:grpSpPr>
        <p:sp>
          <p:nvSpPr>
            <p:cNvPr id="54" name="椭圆 53"/>
            <p:cNvSpPr/>
            <p:nvPr/>
          </p:nvSpPr>
          <p:spPr>
            <a:xfrm>
              <a:off x="3487712" y="-190740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473340" y="-153175"/>
              <a:ext cx="627095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05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3638632" y="2048308"/>
            <a:ext cx="653054" cy="598350"/>
            <a:chOff x="3529981" y="507683"/>
            <a:chExt cx="653054" cy="598350"/>
          </a:xfrm>
        </p:grpSpPr>
        <p:sp>
          <p:nvSpPr>
            <p:cNvPr id="57" name="椭圆 56"/>
            <p:cNvSpPr/>
            <p:nvPr/>
          </p:nvSpPr>
          <p:spPr>
            <a:xfrm>
              <a:off x="3529981" y="507683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555939" y="537540"/>
              <a:ext cx="627096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03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3601909" y="2787020"/>
            <a:ext cx="635073" cy="598350"/>
            <a:chOff x="3525315" y="-256949"/>
            <a:chExt cx="635073" cy="598350"/>
          </a:xfrm>
        </p:grpSpPr>
        <p:sp>
          <p:nvSpPr>
            <p:cNvPr id="60" name="椭圆 59"/>
            <p:cNvSpPr/>
            <p:nvPr/>
          </p:nvSpPr>
          <p:spPr>
            <a:xfrm>
              <a:off x="3525315" y="-256949"/>
              <a:ext cx="598350" cy="59835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95000"/>
                    <a:lumOff val="5000"/>
                  </a:schemeClr>
                </a:gs>
                <a:gs pos="0">
                  <a:schemeClr val="bg1">
                    <a:lumMod val="75000"/>
                  </a:schemeClr>
                </a:gs>
                <a:gs pos="70000">
                  <a:srgbClr val="FAFAFA"/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533293" y="-194091"/>
              <a:ext cx="627095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sz="2800" b="1" dirty="0" smtClean="0">
                  <a:solidFill>
                    <a:srgbClr val="0070C0"/>
                  </a:solidFill>
                  <a:effectLst>
                    <a:innerShdw blurRad="63500" dist="50800" dir="18900000">
                      <a:prstClr val="black">
                        <a:alpha val="30000"/>
                      </a:prstClr>
                    </a:innerShdw>
                  </a:effectLst>
                  <a:latin typeface="微软雅黑" pitchFamily="34" charset="-122"/>
                  <a:ea typeface="微软雅黑" pitchFamily="34" charset="-122"/>
                </a:rPr>
                <a:t>04</a:t>
              </a:r>
              <a:endParaRPr lang="zh-CN" altLang="en-US" sz="2800" b="1" dirty="0">
                <a:solidFill>
                  <a:srgbClr val="0070C0"/>
                </a:solidFill>
                <a:effectLst>
                  <a:innerShdw blurRad="63500" dist="50800" dir="18900000">
                    <a:prstClr val="black">
                      <a:alpha val="30000"/>
                    </a:prstClr>
                  </a:innerShdw>
                </a:effectLst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3" name="矩形 62"/>
          <p:cNvSpPr/>
          <p:nvPr/>
        </p:nvSpPr>
        <p:spPr>
          <a:xfrm>
            <a:off x="4485183" y="2184993"/>
            <a:ext cx="26132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 目 设 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计与实现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485183" y="3758610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总结</a:t>
            </a:r>
            <a:endParaRPr lang="zh-CN" altLang="en-US" sz="2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3547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0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3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39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1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2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4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48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0" dur="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1" dur="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5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57" presetID="2" presetClass="entr" presetSubtype="3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9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0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15" grpId="0"/>
          <p:bldP spid="36" grpId="0"/>
          <p:bldP spid="39" grpId="0"/>
          <p:bldP spid="63" grpId="0"/>
          <p:bldP spid="6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0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3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39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3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4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48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3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5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57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 animBg="1"/>
          <p:bldP spid="15" grpId="0"/>
          <p:bldP spid="36" grpId="0"/>
          <p:bldP spid="39" grpId="0"/>
          <p:bldP spid="63" grpId="0"/>
          <p:bldP spid="65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关键技术</a:t>
            </a:r>
          </a:p>
        </p:txBody>
      </p:sp>
      <p:grpSp>
        <p:nvGrpSpPr>
          <p:cNvPr id="115" name="组合 114"/>
          <p:cNvGrpSpPr/>
          <p:nvPr/>
        </p:nvGrpSpPr>
        <p:grpSpPr>
          <a:xfrm rot="7971300">
            <a:off x="1659682" y="3473097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6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 rot="10166396">
            <a:off x="3613320" y="1776904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 rot="13500000">
            <a:off x="6243572" y="2537502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24" name="空心弧 123"/>
          <p:cNvSpPr/>
          <p:nvPr/>
        </p:nvSpPr>
        <p:spPr>
          <a:xfrm>
            <a:off x="2384053" y="2826451"/>
            <a:ext cx="4239295" cy="4239295"/>
          </a:xfrm>
          <a:prstGeom prst="blockArc">
            <a:avLst>
              <a:gd name="adj1" fmla="val 10800000"/>
              <a:gd name="adj2" fmla="val 1"/>
              <a:gd name="adj3" fmla="val 3011"/>
            </a:avLst>
          </a:prstGeom>
          <a:gradFill>
            <a:gsLst>
              <a:gs pos="50000">
                <a:srgbClr val="007AD0">
                  <a:lumMod val="70000"/>
                  <a:lumOff val="30000"/>
                </a:srgbClr>
              </a:gs>
              <a:gs pos="100000">
                <a:srgbClr val="0070C0"/>
              </a:gs>
              <a:gs pos="0">
                <a:srgbClr val="0070C0">
                  <a:lumMod val="90000"/>
                  <a:lumOff val="10000"/>
                </a:srgbClr>
              </a:gs>
            </a:gsLst>
            <a:lin ang="2700000" scaled="1"/>
          </a:gradFill>
          <a:ln>
            <a:noFill/>
          </a:ln>
          <a:effectLst>
            <a:innerShdw blurRad="762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5" name="组合 124"/>
          <p:cNvGrpSpPr/>
          <p:nvPr/>
        </p:nvGrpSpPr>
        <p:grpSpPr>
          <a:xfrm rot="13303882">
            <a:off x="6648304" y="3526768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6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8" name="组合 127"/>
          <p:cNvGrpSpPr/>
          <p:nvPr/>
        </p:nvGrpSpPr>
        <p:grpSpPr>
          <a:xfrm rot="11594412">
            <a:off x="5083766" y="1948428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31" name="组合 130"/>
          <p:cNvGrpSpPr/>
          <p:nvPr/>
        </p:nvGrpSpPr>
        <p:grpSpPr>
          <a:xfrm rot="9469324">
            <a:off x="2419325" y="2359982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3657545" y="3232969"/>
            <a:ext cx="1612681" cy="1612685"/>
            <a:chOff x="3851771" y="1163107"/>
            <a:chExt cx="1402358" cy="1402358"/>
          </a:xfrm>
        </p:grpSpPr>
        <p:grpSp>
          <p:nvGrpSpPr>
            <p:cNvPr id="135" name="组合 134"/>
            <p:cNvGrpSpPr/>
            <p:nvPr/>
          </p:nvGrpSpPr>
          <p:grpSpPr>
            <a:xfrm>
              <a:off x="3851771" y="1163107"/>
              <a:ext cx="1402358" cy="140235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37" name="同心圆 13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>
                <a:off x="392108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136" name="TextBox 135"/>
            <p:cNvSpPr txBox="1"/>
            <p:nvPr/>
          </p:nvSpPr>
          <p:spPr>
            <a:xfrm>
              <a:off x="4030123" y="1333410"/>
              <a:ext cx="1186820" cy="10437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spc="300" dirty="0" smtClean="0">
                  <a:solidFill>
                    <a:srgbClr val="0070C0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关键技术</a:t>
              </a:r>
              <a:endParaRPr lang="zh-CN" altLang="en-US" sz="3600" spc="300" dirty="0">
                <a:solidFill>
                  <a:srgbClr val="0070C0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139" name="TextBox 138"/>
          <p:cNvSpPr txBox="1"/>
          <p:nvPr/>
        </p:nvSpPr>
        <p:spPr>
          <a:xfrm>
            <a:off x="1857385" y="386715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2520241" y="2456750"/>
            <a:ext cx="4507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70C0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2</a:t>
            </a:r>
            <a:endParaRPr lang="zh-CN" altLang="en-US" sz="3200" dirty="0">
              <a:solidFill>
                <a:srgbClr val="0070C0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5232126" y="2050921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70C0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4</a:t>
            </a:r>
            <a:endParaRPr lang="zh-CN" altLang="en-US" sz="3200" dirty="0">
              <a:solidFill>
                <a:srgbClr val="0070C0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6869466" y="3625522"/>
            <a:ext cx="455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70C0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6</a:t>
            </a:r>
            <a:endParaRPr lang="zh-CN" altLang="en-US" sz="3200" dirty="0">
              <a:solidFill>
                <a:srgbClr val="0070C0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6486179" y="2678639"/>
            <a:ext cx="455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70C0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5</a:t>
            </a:r>
            <a:endParaRPr lang="zh-CN" altLang="en-US" sz="3200" dirty="0">
              <a:solidFill>
                <a:srgbClr val="0070C0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3726906" y="1896854"/>
            <a:ext cx="4555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70C0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3</a:t>
            </a:r>
            <a:endParaRPr lang="zh-CN" altLang="en-US" sz="3200" dirty="0">
              <a:solidFill>
                <a:srgbClr val="0070C0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1761042" y="3634068"/>
            <a:ext cx="434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0070C0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1</a:t>
            </a:r>
            <a:endParaRPr lang="zh-CN" altLang="en-US" sz="3200" dirty="0">
              <a:solidFill>
                <a:srgbClr val="0070C0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293927" y="3070984"/>
            <a:ext cx="15634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+mj-ea"/>
                <a:ea typeface="+mj-ea"/>
              </a:rPr>
              <a:t>Ajax</a:t>
            </a:r>
            <a:r>
              <a:rPr lang="zh-CN" altLang="en-US" sz="1400" dirty="0" smtClean="0">
                <a:latin typeface="+mj-ea"/>
                <a:ea typeface="+mj-ea"/>
              </a:rPr>
              <a:t>异步交互</a:t>
            </a:r>
            <a:endParaRPr lang="zh-CN" altLang="en-US" sz="1400" dirty="0">
              <a:latin typeface="+mj-ea"/>
              <a:ea typeface="+mj-ea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820595" y="1973798"/>
            <a:ext cx="15634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Kozuka Gothic Pro R" pitchFamily="34" charset="-128"/>
                <a:ea typeface="Kozuka Gothic Pro R" pitchFamily="34" charset="-128"/>
              </a:rPr>
              <a:t>Guava</a:t>
            </a:r>
            <a:r>
              <a:rPr lang="zh-CN" altLang="en-US" sz="1400" dirty="0" smtClean="0">
                <a:latin typeface="Kozuka Gothic Pro R" pitchFamily="34" charset="-128"/>
                <a:ea typeface="Kozuka Gothic Pro R" pitchFamily="34" charset="-128"/>
              </a:rPr>
              <a:t>内存缓存</a:t>
            </a:r>
            <a:endParaRPr lang="zh-CN" altLang="en-US" sz="1400" dirty="0"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3119017" y="1211798"/>
            <a:ext cx="1563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>
                <a:latin typeface="Kozuka Gothic Pro R" pitchFamily="34" charset="-128"/>
                <a:ea typeface="Kozuka Gothic Pro R" pitchFamily="34" charset="-128"/>
              </a:rPr>
              <a:t>Mybatis</a:t>
            </a:r>
            <a:r>
              <a:rPr lang="zh-CN" altLang="en-US" sz="1400" dirty="0" smtClean="0">
                <a:latin typeface="Kozuka Gothic Pro R" pitchFamily="34" charset="-128"/>
                <a:ea typeface="Kozuka Gothic Pro R" pitchFamily="34" charset="-128"/>
              </a:rPr>
              <a:t> 半映射框架</a:t>
            </a:r>
            <a:endParaRPr lang="zh-CN" altLang="en-US" sz="1400" dirty="0"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5523375" y="1366731"/>
            <a:ext cx="15634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>
                <a:latin typeface="Kozuka Gothic Pro R" pitchFamily="34" charset="-128"/>
                <a:ea typeface="Kozuka Gothic Pro R" pitchFamily="34" charset="-128"/>
              </a:rPr>
              <a:t>Webx</a:t>
            </a:r>
            <a:r>
              <a:rPr lang="zh-CN" altLang="en-US" sz="1400" dirty="0" smtClean="0">
                <a:latin typeface="Kozuka Gothic Pro R" pitchFamily="34" charset="-128"/>
                <a:ea typeface="Kozuka Gothic Pro R" pitchFamily="34" charset="-128"/>
              </a:rPr>
              <a:t> </a:t>
            </a:r>
            <a:r>
              <a:rPr lang="en-US" altLang="zh-CN" sz="1400" dirty="0" smtClean="0">
                <a:latin typeface="Kozuka Gothic Pro R" pitchFamily="34" charset="-128"/>
                <a:ea typeface="Kozuka Gothic Pro R" pitchFamily="34" charset="-128"/>
              </a:rPr>
              <a:t>MVC</a:t>
            </a:r>
            <a:r>
              <a:rPr lang="zh-CN" altLang="en-US" sz="1400" dirty="0" smtClean="0">
                <a:latin typeface="Kozuka Gothic Pro R" pitchFamily="34" charset="-128"/>
                <a:ea typeface="Kozuka Gothic Pro R" pitchFamily="34" charset="-128"/>
              </a:rPr>
              <a:t>框架</a:t>
            </a:r>
            <a:endParaRPr lang="zh-CN" altLang="en-US" sz="1400" dirty="0"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6808177" y="2135603"/>
            <a:ext cx="17869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>
                <a:latin typeface="Kozuka Gothic Pro R" pitchFamily="34" charset="-128"/>
                <a:ea typeface="Kozuka Gothic Pro R" pitchFamily="34" charset="-128"/>
              </a:rPr>
              <a:t>Metronic</a:t>
            </a:r>
            <a:r>
              <a:rPr lang="zh-CN" altLang="en-US" sz="1400" dirty="0" smtClean="0">
                <a:latin typeface="Kozuka Gothic Pro R" pitchFamily="34" charset="-128"/>
                <a:ea typeface="Kozuka Gothic Pro R" pitchFamily="34" charset="-128"/>
              </a:rPr>
              <a:t> 前端框架、 </a:t>
            </a:r>
            <a:r>
              <a:rPr lang="en-US" altLang="zh-CN" sz="1400" dirty="0" smtClean="0">
                <a:latin typeface="Kozuka Gothic Pro R" pitchFamily="34" charset="-128"/>
                <a:ea typeface="Kozuka Gothic Pro R" pitchFamily="34" charset="-128"/>
              </a:rPr>
              <a:t>velocity</a:t>
            </a:r>
            <a:r>
              <a:rPr lang="zh-CN" altLang="en-US" sz="1400" dirty="0" smtClean="0">
                <a:latin typeface="Kozuka Gothic Pro R" pitchFamily="34" charset="-128"/>
                <a:ea typeface="Kozuka Gothic Pro R" pitchFamily="34" charset="-128"/>
              </a:rPr>
              <a:t>模板语言</a:t>
            </a:r>
            <a:endParaRPr lang="zh-CN" altLang="en-US" sz="1400" dirty="0"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7430966" y="3235083"/>
            <a:ext cx="15634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Kozuka Gothic Pro R" pitchFamily="34" charset="-128"/>
                <a:ea typeface="Kozuka Gothic Pro R" pitchFamily="34" charset="-128"/>
              </a:rPr>
              <a:t>AOP</a:t>
            </a:r>
            <a:r>
              <a:rPr lang="zh-CN" altLang="en-US" sz="1400" dirty="0" smtClean="0">
                <a:latin typeface="Kozuka Gothic Pro R" pitchFamily="34" charset="-128"/>
                <a:ea typeface="Kozuka Gothic Pro R" pitchFamily="34" charset="-128"/>
              </a:rPr>
              <a:t>切面编程</a:t>
            </a:r>
            <a:endParaRPr lang="zh-CN" altLang="en-US" sz="1400" dirty="0">
              <a:latin typeface="Kozuka Gothic Pro R" pitchFamily="34" charset="-128"/>
              <a:ea typeface="Kozuka Gothic Pro R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66275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7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8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60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1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300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5" dur="300"/>
                                            <p:tgtEl>
                                              <p:spTgt spid="1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300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9" dur="300"/>
                                            <p:tgtEl>
                                              <p:spTgt spid="1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300"/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300"/>
                                            <p:tgtEl>
                                              <p:spTgt spid="1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300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7" dur="3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300"/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1" dur="300"/>
                                            <p:tgtEl>
                                              <p:spTgt spid="1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300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5" dur="300"/>
                                            <p:tgtEl>
                                              <p:spTgt spid="1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124" grpId="0" animBg="1"/>
          <p:bldP spid="140" grpId="0"/>
          <p:bldP spid="141" grpId="0"/>
          <p:bldP spid="142" grpId="0"/>
          <p:bldP spid="143" grpId="0"/>
          <p:bldP spid="144" grpId="0"/>
          <p:bldP spid="145" grpId="0"/>
          <p:bldP spid="146" grpId="0"/>
          <p:bldP spid="147" grpId="0"/>
          <p:bldP spid="148" grpId="0"/>
          <p:bldP spid="149" grpId="0"/>
          <p:bldP spid="150" grpId="0"/>
          <p:bldP spid="15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1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300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5" dur="300"/>
                                            <p:tgtEl>
                                              <p:spTgt spid="1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300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9" dur="300"/>
                                            <p:tgtEl>
                                              <p:spTgt spid="1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300"/>
                                            <p:tgtEl>
                                              <p:spTgt spid="1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3" dur="300"/>
                                            <p:tgtEl>
                                              <p:spTgt spid="1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300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7" dur="3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300"/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1" dur="300"/>
                                            <p:tgtEl>
                                              <p:spTgt spid="1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300"/>
                                            <p:tgtEl>
                                              <p:spTgt spid="1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5" dur="300"/>
                                            <p:tgtEl>
                                              <p:spTgt spid="1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124" grpId="0" animBg="1"/>
          <p:bldP spid="140" grpId="0"/>
          <p:bldP spid="141" grpId="0"/>
          <p:bldP spid="142" grpId="0"/>
          <p:bldP spid="143" grpId="0"/>
          <p:bldP spid="144" grpId="0"/>
          <p:bldP spid="145" grpId="0"/>
          <p:bldP spid="146" grpId="0"/>
          <p:bldP spid="147" grpId="0"/>
          <p:bldP spid="148" grpId="0"/>
          <p:bldP spid="149" grpId="0"/>
          <p:bldP spid="150" grpId="0"/>
          <p:bldP spid="151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60294" y="227424"/>
            <a:ext cx="1223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感谢语</a:t>
            </a:r>
          </a:p>
        </p:txBody>
      </p:sp>
      <p:sp>
        <p:nvSpPr>
          <p:cNvPr id="40" name="矩形 39"/>
          <p:cNvSpPr/>
          <p:nvPr/>
        </p:nvSpPr>
        <p:spPr>
          <a:xfrm>
            <a:off x="2915816" y="555527"/>
            <a:ext cx="3552056" cy="1410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600" dirty="0" smtClean="0">
                <a:solidFill>
                  <a:srgbClr val="0070C0"/>
                </a:solidFill>
                <a:latin typeface="Impact" pitchFamily="34" charset="0"/>
                <a:ea typeface="微软雅黑" panose="020B0503020204020204" pitchFamily="34" charset="-122"/>
              </a:rPr>
              <a:t>THANKS!</a:t>
            </a:r>
            <a:endParaRPr lang="zh-CN" altLang="en-US" sz="6600" b="0" dirty="0" smtClean="0">
              <a:solidFill>
                <a:srgbClr val="0070C0"/>
              </a:solidFill>
              <a:latin typeface="Impact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331640" y="1995686"/>
            <a:ext cx="643670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大学生活即将结束，在此，我要感谢所有教导我的老师和陪伴我一齐成长的同学，他们在我的大学生涯给予了很大的帮助。本论文能够顺利完成，要特别感谢我的</a:t>
            </a:r>
            <a:r>
              <a:rPr lang="zh-CN" altLang="en-US" sz="1400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导师，</a:t>
            </a:r>
            <a:r>
              <a:rPr lang="zh-CN" altLang="en-US" sz="1400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老师</a:t>
            </a:r>
            <a:r>
              <a:rPr lang="zh-CN" altLang="en-US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对该论文从选题，构思到最后定稿的各个环节给予细心指引与教导</a:t>
            </a:r>
            <a:r>
              <a:rPr lang="en-US" altLang="zh-CN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使我得以最终完成毕业论文</a:t>
            </a:r>
            <a:r>
              <a:rPr lang="zh-CN" altLang="en-US" sz="1400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设计！</a:t>
            </a:r>
            <a:endParaRPr lang="en-US" altLang="zh-CN" sz="1400" dirty="0" smtClean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1400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       </a:t>
            </a:r>
            <a:r>
              <a:rPr lang="zh-CN" altLang="en-US" sz="1400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最后</a:t>
            </a:r>
            <a:r>
              <a:rPr lang="zh-CN" altLang="en-US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，我要向百忙之中抽时间对本文进行审阅，评议和参与本人论文答辩的各位老师表示</a:t>
            </a:r>
            <a:r>
              <a:rPr lang="zh-CN" altLang="en-US" sz="1400" dirty="0" smtClean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感谢</a:t>
            </a:r>
            <a:r>
              <a:rPr lang="zh-CN" altLang="en-US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！</a:t>
            </a:r>
            <a:endParaRPr lang="zh-CN" altLang="en-US" sz="1400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3070008" y="4088350"/>
            <a:ext cx="3048000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恳请各位老师批评指正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2000" b="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248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2451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6" presetClass="emph" presetSubtype="0" fill="hold" grpId="1" nodeType="withEffect">
                                  <p:stCondLst>
                                    <p:cond delay="50"/>
                                  </p:stCondLst>
                                  <p:iterate type="lt">
                                    <p:tmPct val="12353"/>
                                  </p:iterate>
                                  <p:childTnLst>
                                    <p:animScale>
                                      <p:cBhvr>
                                        <p:cTn id="22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3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4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5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704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0" grpId="0"/>
      <p:bldP spid="41" grpId="0"/>
      <p:bldP spid="41" grpId="1"/>
      <p:bldP spid="4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74343" y="849756"/>
            <a:ext cx="1289946" cy="1289946"/>
            <a:chOff x="2026208" y="849756"/>
            <a:chExt cx="1289946" cy="1289946"/>
          </a:xfrm>
        </p:grpSpPr>
        <p:grpSp>
          <p:nvGrpSpPr>
            <p:cNvPr id="4" name="组合 3"/>
            <p:cNvGrpSpPr/>
            <p:nvPr/>
          </p:nvGrpSpPr>
          <p:grpSpPr>
            <a:xfrm>
              <a:off x="2026208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" name="同心圆 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2260839" y="1025813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谢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174343" y="849756"/>
            <a:ext cx="1289946" cy="1289946"/>
            <a:chOff x="3351228" y="849756"/>
            <a:chExt cx="1289946" cy="1289946"/>
          </a:xfrm>
        </p:grpSpPr>
        <p:grpSp>
          <p:nvGrpSpPr>
            <p:cNvPr id="7" name="组合 6"/>
            <p:cNvGrpSpPr/>
            <p:nvPr/>
          </p:nvGrpSpPr>
          <p:grpSpPr>
            <a:xfrm>
              <a:off x="3351228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" name="同心圆 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3587342" y="946188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谢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174343" y="849756"/>
            <a:ext cx="1289946" cy="1289946"/>
            <a:chOff x="4648417" y="849756"/>
            <a:chExt cx="1289946" cy="1289946"/>
          </a:xfrm>
        </p:grpSpPr>
        <p:grpSp>
          <p:nvGrpSpPr>
            <p:cNvPr id="10" name="组合 9"/>
            <p:cNvGrpSpPr/>
            <p:nvPr/>
          </p:nvGrpSpPr>
          <p:grpSpPr>
            <a:xfrm>
              <a:off x="4648417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4832551" y="959138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聆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174343" y="849756"/>
            <a:ext cx="1289946" cy="1289946"/>
            <a:chOff x="5946350" y="849756"/>
            <a:chExt cx="1289946" cy="1289946"/>
          </a:xfrm>
        </p:grpSpPr>
        <p:grpSp>
          <p:nvGrpSpPr>
            <p:cNvPr id="13" name="组合 12"/>
            <p:cNvGrpSpPr/>
            <p:nvPr/>
          </p:nvGrpSpPr>
          <p:grpSpPr>
            <a:xfrm>
              <a:off x="5946350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4" name="同心圆 1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6157950" y="970150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听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0" y="2427734"/>
            <a:ext cx="9144000" cy="1944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940783" y="2713016"/>
            <a:ext cx="3140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大连理工大学</a:t>
            </a:r>
            <a:endParaRPr lang="zh-CN" altLang="en-US" sz="2400" dirty="0">
              <a:solidFill>
                <a:schemeClr val="bg1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38" name="图片 9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4427" y="1477982"/>
            <a:ext cx="1148100" cy="4553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TextBox 45"/>
          <p:cNvSpPr txBox="1"/>
          <p:nvPr/>
        </p:nvSpPr>
        <p:spPr>
          <a:xfrm>
            <a:off x="2636301" y="3142569"/>
            <a:ext cx="38713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专业：软件开发与测试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063116" y="3372067"/>
            <a:ext cx="30177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答辩人：李德钊   学号：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201292467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327053" y="4110384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758018" y="4605223"/>
            <a:ext cx="630120" cy="6300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436688" y="4920241"/>
            <a:ext cx="890364" cy="89024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758789" y="4730422"/>
            <a:ext cx="685681" cy="68558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6440" y="5038934"/>
            <a:ext cx="588755" cy="58867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3962506" y="4528456"/>
            <a:ext cx="252447" cy="25241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3181253" y="4325716"/>
            <a:ext cx="528983" cy="52891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9" name="同心圆 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463984" y="3830482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2" name="同心圆 6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419626" y="4323810"/>
            <a:ext cx="223042" cy="22301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1943138" y="4704693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8" name="同心圆 6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392112" y="760412"/>
              <a:ext cx="3825873" cy="3825873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275196" y="4605225"/>
            <a:ext cx="520102" cy="52003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1" name="同心圆 7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91078" y="4920242"/>
            <a:ext cx="316822" cy="3167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17144" y="4736991"/>
            <a:ext cx="158410" cy="15838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7" name="同心圆 7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78" name="椭圆 7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sp>
        <p:nvSpPr>
          <p:cNvPr id="79" name="矩形 78"/>
          <p:cNvSpPr/>
          <p:nvPr/>
        </p:nvSpPr>
        <p:spPr>
          <a:xfrm>
            <a:off x="2286000" y="3601566"/>
            <a:ext cx="4572000" cy="20005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700" dirty="0">
                <a:solidFill>
                  <a:schemeClr val="bg1"/>
                </a:solidFill>
              </a:rPr>
              <a:t>© 2016 Li DeZhao.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606090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4.32099E-6 L 0.45 4.32099E-6 " pathEditMode="relative" rAng="0" ptsTypes="AA">
                                      <p:cBhvr>
                                        <p:cTn id="32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500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32099E-6 L 0.29896 4.32099E-6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48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32099E-6 L 0.14584 4.32099E-6 " pathEditMode="relative" rAng="0" ptsTypes="AA">
                                      <p:cBhvr>
                                        <p:cTn id="3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92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02961E-6 L 0.45729 2.02961E-6 " pathEditMode="relative" rAng="0" ptsTypes="AA">
                                      <p:cBhvr>
                                        <p:cTn id="38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2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750"/>
                            </p:stCondLst>
                            <p:childTnLst>
                              <p:par>
                                <p:cTn id="69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3" presetClass="entr" presetSubtype="52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26" presetClass="emph" presetSubtype="0" repeatCount="3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9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0" presetID="26" presetClass="emph" presetSubtype="0" repeatCount="3000" fill="hold" nodeType="withEffect">
                                  <p:stCondLst>
                                    <p:cond delay="7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2" dur="250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26" presetClass="emph" presetSubtype="0" repeatCount="3000" fill="hold" nodeType="withEffect">
                                  <p:stCondLst>
                                    <p:cond delay="4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500" tmFilter="0, 0; .2, .5; .8, .5; 1, 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5" dur="250" autoRev="1" fill="hold"/>
                                        <p:tgtEl>
                                          <p:spTgt spid="6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6" presetID="26" presetClass="emph" presetSubtype="0" repeatCount="3000" fill="hold" nodeType="withEffect">
                                  <p:stCondLst>
                                    <p:cond delay="8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 tmFilter="0, 0; .2, .5; .8, .5; 1, 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8" dur="250" autoRev="1" fill="hold"/>
                                        <p:tgtEl>
                                          <p:spTgt spid="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25" grpId="0"/>
      <p:bldP spid="46" grpId="0"/>
      <p:bldP spid="47" grpId="0"/>
      <p:bldP spid="7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1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anose="020B0806030902050204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4914731" y="1773787"/>
            <a:ext cx="187743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3000" b="1" spc="3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项目背景</a:t>
            </a:r>
            <a:endParaRPr lang="zh-CN" altLang="en-US" sz="3000" b="1" spc="3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574775" y="1275606"/>
            <a:ext cx="0" cy="2808312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>
            <a:spLocks noChangeArrowheads="1"/>
          </p:cNvSpPr>
          <p:nvPr/>
        </p:nvSpPr>
        <p:spPr bwMode="auto">
          <a:xfrm>
            <a:off x="4997859" y="2475258"/>
            <a:ext cx="1871662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形式发展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3" name="TextBox 39"/>
          <p:cNvSpPr>
            <a:spLocks noChangeArrowheads="1"/>
          </p:cNvSpPr>
          <p:nvPr/>
        </p:nvSpPr>
        <p:spPr bwMode="auto">
          <a:xfrm>
            <a:off x="4997859" y="2738783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当前弊端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409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  <p:bldP spid="18" grpId="0" bldLvl="0" autoUpdateAnimBg="0"/>
      <p:bldP spid="23" grpId="0" bldLvl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1632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项目背景</a:t>
            </a:r>
            <a:endParaRPr lang="zh-CN" altLang="en-US" sz="2400" spc="300" dirty="0">
              <a:solidFill>
                <a:schemeClr val="tx1">
                  <a:lumMod val="75000"/>
                  <a:lumOff val="25000"/>
                </a:scheme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42230" y="2088733"/>
            <a:ext cx="1423450" cy="1423450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6" name="组合 25"/>
          <p:cNvGrpSpPr/>
          <p:nvPr/>
        </p:nvGrpSpPr>
        <p:grpSpPr>
          <a:xfrm>
            <a:off x="1764286" y="2622833"/>
            <a:ext cx="1223538" cy="368530"/>
            <a:chOff x="3838575" y="2712368"/>
            <a:chExt cx="1604974" cy="368530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3838575" y="2892218"/>
              <a:ext cx="593181" cy="0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952634" y="2911353"/>
              <a:ext cx="490915" cy="0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4405565" y="2712368"/>
              <a:ext cx="186017" cy="189461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4807526" y="2899283"/>
              <a:ext cx="171299" cy="174470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 flipV="1">
              <a:off x="4543202" y="2717130"/>
              <a:ext cx="316707" cy="363768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/>
          <p:cNvGrpSpPr/>
          <p:nvPr/>
        </p:nvGrpSpPr>
        <p:grpSpPr>
          <a:xfrm>
            <a:off x="2712058" y="1377278"/>
            <a:ext cx="2846358" cy="284635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4716016" y="1448616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5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261064" y="2488506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9" name="同心圆 4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25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716016" y="3579954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2" name="同心圆 5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25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994884" y="2418813"/>
            <a:ext cx="718145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形式</a:t>
            </a:r>
          </a:p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发展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611771" y="1476863"/>
            <a:ext cx="3084553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客户积分制管理成熟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043820" y="2516931"/>
            <a:ext cx="285253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企业积分制管理成功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558416" y="3631245"/>
            <a:ext cx="3137908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网络教育的普及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3598060" y="2459779"/>
            <a:ext cx="1752111" cy="5601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积分制成熟</a:t>
            </a:r>
            <a:endParaRPr lang="en-US" altLang="zh-CN" sz="14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网络教育普及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674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7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0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3" presetID="26" presetClass="emph" presetSubtype="0" repeatCount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100" tmFilter="0, 0; .2, .5; .8, .5; 1, 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5" dur="50" autoRev="1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25" grpId="0" animBg="1"/>
          <p:bldP spid="54" grpId="0"/>
          <p:bldP spid="55" grpId="0"/>
          <p:bldP spid="56" grpId="0"/>
          <p:bldP spid="57" grpId="0"/>
          <p:bldP spid="5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7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0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3" presetID="26" presetClass="emph" presetSubtype="0" repeatCount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100" tmFilter="0, 0; .2, .5; .8, .5; 1, 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5" dur="50" autoRev="1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25" grpId="0" animBg="1"/>
          <p:bldP spid="54" grpId="0"/>
          <p:bldP spid="55" grpId="0"/>
          <p:bldP spid="56" grpId="0"/>
          <p:bldP spid="57" grpId="0"/>
          <p:bldP spid="58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1632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项目背景</a:t>
            </a:r>
            <a:endParaRPr lang="zh-CN" altLang="en-US" sz="2400" spc="300" dirty="0">
              <a:solidFill>
                <a:schemeClr val="tx1">
                  <a:lumMod val="75000"/>
                  <a:lumOff val="25000"/>
                </a:scheme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42230" y="2088733"/>
            <a:ext cx="1423450" cy="1423450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6" name="组合 25"/>
          <p:cNvGrpSpPr/>
          <p:nvPr/>
        </p:nvGrpSpPr>
        <p:grpSpPr>
          <a:xfrm>
            <a:off x="1764286" y="2622833"/>
            <a:ext cx="1223538" cy="368530"/>
            <a:chOff x="3838575" y="2712368"/>
            <a:chExt cx="1604974" cy="368530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3838575" y="2892218"/>
              <a:ext cx="593181" cy="0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952634" y="2911353"/>
              <a:ext cx="490915" cy="0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4405565" y="2712368"/>
              <a:ext cx="186017" cy="189461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 flipV="1">
              <a:off x="4807526" y="2899283"/>
              <a:ext cx="171299" cy="174470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 flipV="1">
              <a:off x="4543202" y="2717130"/>
              <a:ext cx="316707" cy="363768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/>
          <p:cNvGrpSpPr/>
          <p:nvPr/>
        </p:nvGrpSpPr>
        <p:grpSpPr>
          <a:xfrm>
            <a:off x="2712058" y="1377278"/>
            <a:ext cx="2846358" cy="284635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4716016" y="1448616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5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261064" y="2488506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9" name="同心圆 4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25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716016" y="3579954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2" name="同心圆 5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25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994885" y="2418813"/>
            <a:ext cx="718145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当前</a:t>
            </a:r>
          </a:p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弊端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496293" y="1448616"/>
            <a:ext cx="3200031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学生档案纸质化而非电子化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960407" y="2655591"/>
            <a:ext cx="285253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积分制没有在网络教育上运用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5571116" y="3631245"/>
            <a:ext cx="3137908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投入资源多，收效少，不能合理评估学生全面发展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406459" y="2467014"/>
            <a:ext cx="1752111" cy="5601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传统教育和目前的网络教育</a:t>
            </a:r>
            <a:r>
              <a:rPr lang="zh-CN" alt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存在很多问题</a:t>
            </a:r>
            <a:endParaRPr lang="en-US" altLang="zh-CN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7" name="组合 47"/>
          <p:cNvGrpSpPr/>
          <p:nvPr/>
        </p:nvGrpSpPr>
        <p:grpSpPr>
          <a:xfrm>
            <a:off x="3626995" y="4101260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25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0" name="TextBox 55"/>
          <p:cNvSpPr txBox="1"/>
          <p:nvPr/>
        </p:nvSpPr>
        <p:spPr>
          <a:xfrm>
            <a:off x="4270434" y="4457658"/>
            <a:ext cx="285253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网络教育主题杂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388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7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0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3" presetID="26" presetClass="emph" presetSubtype="0" repeatCount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100" tmFilter="0, 0; .2, .5; .8, .5; 1, 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5" dur="50" autoRev="1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67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70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25" grpId="0" animBg="1"/>
          <p:bldP spid="54" grpId="0"/>
          <p:bldP spid="55" grpId="0"/>
          <p:bldP spid="56" grpId="0"/>
          <p:bldP spid="57" grpId="0"/>
          <p:bldP spid="58" grpId="0"/>
          <p:bldP spid="4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3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3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7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0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3" presetID="26" presetClass="emph" presetSubtype="0" repeatCount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100" tmFilter="0, 0; .2, .5; .8, .5; 1, 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5" dur="50" autoRev="1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67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70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71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/>
          <p:bldP spid="25" grpId="0" animBg="1"/>
          <p:bldP spid="54" grpId="0"/>
          <p:bldP spid="55" grpId="0"/>
          <p:bldP spid="56" grpId="0"/>
          <p:bldP spid="57" grpId="0"/>
          <p:bldP spid="58" grpId="0"/>
          <p:bldP spid="40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 smtClean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2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anose="020B0806030902050204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4914731" y="1773787"/>
            <a:ext cx="187743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3000" b="1" spc="3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项目概览</a:t>
            </a: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574775" y="1275606"/>
            <a:ext cx="0" cy="2808312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>
            <a:spLocks noChangeArrowheads="1"/>
          </p:cNvSpPr>
          <p:nvPr/>
        </p:nvSpPr>
        <p:spPr bwMode="auto">
          <a:xfrm>
            <a:off x="4997859" y="2475258"/>
            <a:ext cx="1871662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资料整理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9" name="TextBox 39"/>
          <p:cNvSpPr>
            <a:spLocks noChangeArrowheads="1"/>
          </p:cNvSpPr>
          <p:nvPr/>
        </p:nvSpPr>
        <p:spPr bwMode="auto">
          <a:xfrm>
            <a:off x="4997859" y="3008659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总体设计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" name="TextBox 40"/>
          <p:cNvSpPr>
            <a:spLocks noChangeArrowheads="1"/>
          </p:cNvSpPr>
          <p:nvPr/>
        </p:nvSpPr>
        <p:spPr bwMode="auto">
          <a:xfrm>
            <a:off x="4997859" y="3274566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详细设计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1" name="TextBox 41"/>
          <p:cNvSpPr>
            <a:spLocks noChangeArrowheads="1"/>
          </p:cNvSpPr>
          <p:nvPr/>
        </p:nvSpPr>
        <p:spPr bwMode="auto">
          <a:xfrm>
            <a:off x="4997859" y="3540471"/>
            <a:ext cx="18732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系统实现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3" name="TextBox 39"/>
          <p:cNvSpPr>
            <a:spLocks noChangeArrowheads="1"/>
          </p:cNvSpPr>
          <p:nvPr/>
        </p:nvSpPr>
        <p:spPr bwMode="auto">
          <a:xfrm>
            <a:off x="4997859" y="2742752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需求分析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02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  <p:bldP spid="18" grpId="0" bldLvl="0" autoUpdateAnimBg="0"/>
      <p:bldP spid="19" grpId="0" bldLvl="0" autoUpdateAnimBg="0"/>
      <p:bldP spid="20" grpId="0" bldLvl="0" autoUpdateAnimBg="0"/>
      <p:bldP spid="21" grpId="0" bldLvl="0" autoUpdateAnimBg="0"/>
      <p:bldP spid="23" grpId="0" bldLvl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787170" y="227424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项目概览</a:t>
            </a:r>
            <a:endParaRPr lang="zh-CN" altLang="en-US" sz="2400" spc="300" dirty="0">
              <a:solidFill>
                <a:schemeClr val="tx1">
                  <a:lumMod val="75000"/>
                  <a:lumOff val="25000"/>
                </a:scheme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5313197" y="1463887"/>
            <a:ext cx="1916906" cy="681038"/>
            <a:chOff x="6072188" y="1529423"/>
            <a:chExt cx="1916906" cy="681038"/>
          </a:xfrm>
        </p:grpSpPr>
        <p:sp>
          <p:nvSpPr>
            <p:cNvPr id="33" name="任意多边形 7"/>
            <p:cNvSpPr>
              <a:spLocks noChangeArrowheads="1"/>
            </p:cNvSpPr>
            <p:nvPr/>
          </p:nvSpPr>
          <p:spPr bwMode="auto">
            <a:xfrm>
              <a:off x="6072188" y="1529423"/>
              <a:ext cx="1916906" cy="681038"/>
            </a:xfrm>
            <a:custGeom>
              <a:avLst/>
              <a:gdLst>
                <a:gd name="T0" fmla="*/ 0 w 2636520"/>
                <a:gd name="T1" fmla="*/ 0 h 1447800"/>
                <a:gd name="T2" fmla="*/ 2103122 w 2636520"/>
                <a:gd name="T3" fmla="*/ 0 h 1447800"/>
                <a:gd name="T4" fmla="*/ 2636520 w 2636520"/>
                <a:gd name="T5" fmla="*/ 723900 h 1447800"/>
                <a:gd name="T6" fmla="*/ 2103122 w 2636520"/>
                <a:gd name="T7" fmla="*/ 1447800 h 1447800"/>
                <a:gd name="T8" fmla="*/ 0 w 2636520"/>
                <a:gd name="T9" fmla="*/ 1447800 h 1447800"/>
                <a:gd name="T10" fmla="*/ 0 w 2636520"/>
                <a:gd name="T11" fmla="*/ 1442632 h 1447800"/>
                <a:gd name="T12" fmla="*/ 529590 w 2636520"/>
                <a:gd name="T13" fmla="*/ 723900 h 1447800"/>
                <a:gd name="T14" fmla="*/ 0 w 2636520"/>
                <a:gd name="T15" fmla="*/ 5168 h 14478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636520"/>
                <a:gd name="T25" fmla="*/ 0 h 1447800"/>
                <a:gd name="T26" fmla="*/ 2636520 w 2636520"/>
                <a:gd name="T27" fmla="*/ 1447800 h 14478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文本框 26"/>
            <p:cNvSpPr>
              <a:spLocks noChangeArrowheads="1"/>
            </p:cNvSpPr>
            <p:nvPr/>
          </p:nvSpPr>
          <p:spPr bwMode="auto">
            <a:xfrm>
              <a:off x="6298713" y="1669889"/>
              <a:ext cx="162160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3000" b="1" baseline="-3000" dirty="0" smtClean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详细设计</a:t>
              </a:r>
              <a:endParaRPr lang="zh-CN" altLang="en-US" sz="3000" b="1" baseline="-3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715379" y="1463887"/>
            <a:ext cx="1918097" cy="681038"/>
            <a:chOff x="4468416" y="1529423"/>
            <a:chExt cx="1918097" cy="681038"/>
          </a:xfrm>
        </p:grpSpPr>
        <p:sp>
          <p:nvSpPr>
            <p:cNvPr id="37" name="任意多边形 6"/>
            <p:cNvSpPr>
              <a:spLocks noChangeArrowheads="1"/>
            </p:cNvSpPr>
            <p:nvPr/>
          </p:nvSpPr>
          <p:spPr bwMode="auto">
            <a:xfrm>
              <a:off x="4468416" y="1529423"/>
              <a:ext cx="1918097" cy="681038"/>
            </a:xfrm>
            <a:custGeom>
              <a:avLst/>
              <a:gdLst>
                <a:gd name="T0" fmla="*/ 0 w 2636520"/>
                <a:gd name="T1" fmla="*/ 0 h 1447800"/>
                <a:gd name="T2" fmla="*/ 2103122 w 2636520"/>
                <a:gd name="T3" fmla="*/ 0 h 1447800"/>
                <a:gd name="T4" fmla="*/ 2636520 w 2636520"/>
                <a:gd name="T5" fmla="*/ 723900 h 1447800"/>
                <a:gd name="T6" fmla="*/ 2103122 w 2636520"/>
                <a:gd name="T7" fmla="*/ 1447800 h 1447800"/>
                <a:gd name="T8" fmla="*/ 0 w 2636520"/>
                <a:gd name="T9" fmla="*/ 1447800 h 1447800"/>
                <a:gd name="T10" fmla="*/ 0 w 2636520"/>
                <a:gd name="T11" fmla="*/ 1442632 h 1447800"/>
                <a:gd name="T12" fmla="*/ 529590 w 2636520"/>
                <a:gd name="T13" fmla="*/ 723900 h 1447800"/>
                <a:gd name="T14" fmla="*/ 0 w 2636520"/>
                <a:gd name="T15" fmla="*/ 5168 h 14478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636520"/>
                <a:gd name="T25" fmla="*/ 0 h 1447800"/>
                <a:gd name="T26" fmla="*/ 2636520 w 2636520"/>
                <a:gd name="T27" fmla="*/ 1447800 h 14478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27"/>
            <p:cNvSpPr>
              <a:spLocks noChangeArrowheads="1"/>
            </p:cNvSpPr>
            <p:nvPr/>
          </p:nvSpPr>
          <p:spPr bwMode="auto">
            <a:xfrm>
              <a:off x="4708945" y="1639111"/>
              <a:ext cx="1604638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3000" b="1" baseline="-3000" dirty="0" smtClean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总体设计</a:t>
              </a:r>
              <a:endParaRPr lang="zh-CN" altLang="en-US" sz="3000" b="1" baseline="-3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111608" y="1463887"/>
            <a:ext cx="1918097" cy="681038"/>
            <a:chOff x="2864644" y="1529423"/>
            <a:chExt cx="1918097" cy="681038"/>
          </a:xfrm>
        </p:grpSpPr>
        <p:sp>
          <p:nvSpPr>
            <p:cNvPr id="40" name="任意多边形 5"/>
            <p:cNvSpPr>
              <a:spLocks noChangeArrowheads="1"/>
            </p:cNvSpPr>
            <p:nvPr/>
          </p:nvSpPr>
          <p:spPr bwMode="auto">
            <a:xfrm>
              <a:off x="2864644" y="1529423"/>
              <a:ext cx="1918097" cy="681038"/>
            </a:xfrm>
            <a:custGeom>
              <a:avLst/>
              <a:gdLst>
                <a:gd name="T0" fmla="*/ 0 w 2636520"/>
                <a:gd name="T1" fmla="*/ 0 h 1447800"/>
                <a:gd name="T2" fmla="*/ 2103122 w 2636520"/>
                <a:gd name="T3" fmla="*/ 0 h 1447800"/>
                <a:gd name="T4" fmla="*/ 2636520 w 2636520"/>
                <a:gd name="T5" fmla="*/ 723900 h 1447800"/>
                <a:gd name="T6" fmla="*/ 2103122 w 2636520"/>
                <a:gd name="T7" fmla="*/ 1447800 h 1447800"/>
                <a:gd name="T8" fmla="*/ 0 w 2636520"/>
                <a:gd name="T9" fmla="*/ 1447800 h 1447800"/>
                <a:gd name="T10" fmla="*/ 0 w 2636520"/>
                <a:gd name="T11" fmla="*/ 1442632 h 1447800"/>
                <a:gd name="T12" fmla="*/ 529590 w 2636520"/>
                <a:gd name="T13" fmla="*/ 723900 h 1447800"/>
                <a:gd name="T14" fmla="*/ 0 w 2636520"/>
                <a:gd name="T15" fmla="*/ 5168 h 14478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636520"/>
                <a:gd name="T25" fmla="*/ 0 h 1447800"/>
                <a:gd name="T26" fmla="*/ 2636520 w 2636520"/>
                <a:gd name="T27" fmla="*/ 1447800 h 14478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文本框 24"/>
            <p:cNvSpPr>
              <a:spLocks noChangeArrowheads="1"/>
            </p:cNvSpPr>
            <p:nvPr/>
          </p:nvSpPr>
          <p:spPr bwMode="auto">
            <a:xfrm>
              <a:off x="3086531" y="1669888"/>
              <a:ext cx="162261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3000" b="1" baseline="-3000" dirty="0" smtClean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需求分析</a:t>
              </a:r>
              <a:endParaRPr lang="zh-CN" altLang="en-US" sz="3000" b="1" baseline="-3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507837" y="1472712"/>
            <a:ext cx="1918097" cy="681038"/>
            <a:chOff x="1260874" y="1538248"/>
            <a:chExt cx="1918097" cy="681038"/>
          </a:xfrm>
        </p:grpSpPr>
        <p:sp>
          <p:nvSpPr>
            <p:cNvPr id="72" name="任意多边形 4"/>
            <p:cNvSpPr>
              <a:spLocks noChangeArrowheads="1"/>
            </p:cNvSpPr>
            <p:nvPr/>
          </p:nvSpPr>
          <p:spPr bwMode="auto">
            <a:xfrm>
              <a:off x="1260874" y="1538248"/>
              <a:ext cx="1918097" cy="681038"/>
            </a:xfrm>
            <a:custGeom>
              <a:avLst/>
              <a:gdLst>
                <a:gd name="T0" fmla="*/ 0 w 2636520"/>
                <a:gd name="T1" fmla="*/ 0 h 1447800"/>
                <a:gd name="T2" fmla="*/ 2103122 w 2636520"/>
                <a:gd name="T3" fmla="*/ 0 h 1447800"/>
                <a:gd name="T4" fmla="*/ 2636520 w 2636520"/>
                <a:gd name="T5" fmla="*/ 723900 h 1447800"/>
                <a:gd name="T6" fmla="*/ 2103122 w 2636520"/>
                <a:gd name="T7" fmla="*/ 1447800 h 1447800"/>
                <a:gd name="T8" fmla="*/ 0 w 2636520"/>
                <a:gd name="T9" fmla="*/ 1447800 h 1447800"/>
                <a:gd name="T10" fmla="*/ 0 w 2636520"/>
                <a:gd name="T11" fmla="*/ 1442632 h 1447800"/>
                <a:gd name="T12" fmla="*/ 529590 w 2636520"/>
                <a:gd name="T13" fmla="*/ 723900 h 1447800"/>
                <a:gd name="T14" fmla="*/ 0 w 2636520"/>
                <a:gd name="T15" fmla="*/ 5168 h 14478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636520"/>
                <a:gd name="T25" fmla="*/ 0 h 1447800"/>
                <a:gd name="T26" fmla="*/ 2636520 w 2636520"/>
                <a:gd name="T27" fmla="*/ 1447800 h 14478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文本框 25"/>
            <p:cNvSpPr>
              <a:spLocks noChangeArrowheads="1"/>
            </p:cNvSpPr>
            <p:nvPr/>
          </p:nvSpPr>
          <p:spPr bwMode="auto">
            <a:xfrm>
              <a:off x="1460556" y="1639108"/>
              <a:ext cx="166888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3000" b="1" baseline="-3000" dirty="0" smtClean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资料整理</a:t>
              </a:r>
              <a:endParaRPr lang="zh-CN" altLang="en-US" sz="3000" b="1" baseline="-3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4" name="矩形 73"/>
          <p:cNvSpPr>
            <a:spLocks noChangeArrowheads="1"/>
          </p:cNvSpPr>
          <p:nvPr/>
        </p:nvSpPr>
        <p:spPr bwMode="auto">
          <a:xfrm>
            <a:off x="953127" y="3687995"/>
            <a:ext cx="7219950" cy="269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3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严格按照软件开发各个阶段进行流转，不断完善！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32"/>
          <p:cNvSpPr>
            <a:spLocks noChangeArrowheads="1"/>
          </p:cNvSpPr>
          <p:nvPr/>
        </p:nvSpPr>
        <p:spPr bwMode="auto">
          <a:xfrm>
            <a:off x="846813" y="2429484"/>
            <a:ext cx="959158" cy="315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资料整理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76" name="矩形 47"/>
          <p:cNvSpPr>
            <a:spLocks noChangeArrowheads="1"/>
          </p:cNvSpPr>
          <p:nvPr/>
        </p:nvSpPr>
        <p:spPr bwMode="auto">
          <a:xfrm>
            <a:off x="613801" y="2744916"/>
            <a:ext cx="1762599" cy="623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积分制思想学习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技术文档学习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业务调查和熟悉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34"/>
          <p:cNvSpPr>
            <a:spLocks noChangeArrowheads="1"/>
          </p:cNvSpPr>
          <p:nvPr/>
        </p:nvSpPr>
        <p:spPr bwMode="auto">
          <a:xfrm>
            <a:off x="2526785" y="2404085"/>
            <a:ext cx="959158" cy="315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需求分析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78" name="矩形 47"/>
          <p:cNvSpPr>
            <a:spLocks noChangeArrowheads="1"/>
          </p:cNvSpPr>
          <p:nvPr/>
        </p:nvSpPr>
        <p:spPr bwMode="auto">
          <a:xfrm>
            <a:off x="2324731" y="2763654"/>
            <a:ext cx="1462439" cy="438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分析系统功能域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产出用例图、数据字典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36"/>
          <p:cNvSpPr>
            <a:spLocks noChangeArrowheads="1"/>
          </p:cNvSpPr>
          <p:nvPr/>
        </p:nvSpPr>
        <p:spPr bwMode="auto">
          <a:xfrm>
            <a:off x="4204373" y="2404085"/>
            <a:ext cx="959158" cy="315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总体设计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80" name="矩形 47"/>
          <p:cNvSpPr>
            <a:spLocks noChangeArrowheads="1"/>
          </p:cNvSpPr>
          <p:nvPr/>
        </p:nvSpPr>
        <p:spPr bwMode="auto">
          <a:xfrm>
            <a:off x="4010653" y="2763654"/>
            <a:ext cx="1419225" cy="807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总架构设计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系统模块体系设计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技术框架设计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数据库建模设计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矩形 38"/>
          <p:cNvSpPr>
            <a:spLocks noChangeArrowheads="1"/>
          </p:cNvSpPr>
          <p:nvPr/>
        </p:nvSpPr>
        <p:spPr bwMode="auto">
          <a:xfrm>
            <a:off x="5883750" y="2404085"/>
            <a:ext cx="959158" cy="315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详细设计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82" name="矩形 47"/>
          <p:cNvSpPr>
            <a:spLocks noChangeArrowheads="1"/>
          </p:cNvSpPr>
          <p:nvPr/>
        </p:nvSpPr>
        <p:spPr bwMode="auto">
          <a:xfrm>
            <a:off x="5590967" y="2744916"/>
            <a:ext cx="1639135" cy="678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细化每个功能模块功能域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关键技术点分析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模块功能域流程图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直接连接符 8"/>
          <p:cNvSpPr>
            <a:spLocks noChangeShapeType="1"/>
          </p:cNvSpPr>
          <p:nvPr/>
        </p:nvSpPr>
        <p:spPr bwMode="auto">
          <a:xfrm>
            <a:off x="1062037" y="3740325"/>
            <a:ext cx="7019925" cy="1191"/>
          </a:xfrm>
          <a:prstGeom prst="line">
            <a:avLst/>
          </a:prstGeom>
          <a:noFill/>
          <a:ln w="6350">
            <a:solidFill>
              <a:srgbClr val="0070C0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397" tIns="45699" rIns="91397" bIns="45699"/>
          <a:lstStyle/>
          <a:p>
            <a:endParaRPr lang="zh-CN" altLang="en-US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31"/>
          <p:cNvGrpSpPr/>
          <p:nvPr/>
        </p:nvGrpSpPr>
        <p:grpSpPr>
          <a:xfrm>
            <a:off x="6916968" y="1463887"/>
            <a:ext cx="1916906" cy="681038"/>
            <a:chOff x="6072188" y="1529423"/>
            <a:chExt cx="1916906" cy="681038"/>
          </a:xfrm>
        </p:grpSpPr>
        <p:sp>
          <p:nvSpPr>
            <p:cNvPr id="26" name="任意多边形 7"/>
            <p:cNvSpPr>
              <a:spLocks noChangeArrowheads="1"/>
            </p:cNvSpPr>
            <p:nvPr/>
          </p:nvSpPr>
          <p:spPr bwMode="auto">
            <a:xfrm>
              <a:off x="6072188" y="1529423"/>
              <a:ext cx="1916906" cy="681038"/>
            </a:xfrm>
            <a:custGeom>
              <a:avLst/>
              <a:gdLst>
                <a:gd name="T0" fmla="*/ 0 w 2636520"/>
                <a:gd name="T1" fmla="*/ 0 h 1447800"/>
                <a:gd name="T2" fmla="*/ 2103122 w 2636520"/>
                <a:gd name="T3" fmla="*/ 0 h 1447800"/>
                <a:gd name="T4" fmla="*/ 2636520 w 2636520"/>
                <a:gd name="T5" fmla="*/ 723900 h 1447800"/>
                <a:gd name="T6" fmla="*/ 2103122 w 2636520"/>
                <a:gd name="T7" fmla="*/ 1447800 h 1447800"/>
                <a:gd name="T8" fmla="*/ 0 w 2636520"/>
                <a:gd name="T9" fmla="*/ 1447800 h 1447800"/>
                <a:gd name="T10" fmla="*/ 0 w 2636520"/>
                <a:gd name="T11" fmla="*/ 1442632 h 1447800"/>
                <a:gd name="T12" fmla="*/ 529590 w 2636520"/>
                <a:gd name="T13" fmla="*/ 723900 h 1447800"/>
                <a:gd name="T14" fmla="*/ 0 w 2636520"/>
                <a:gd name="T15" fmla="*/ 5168 h 14478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636520"/>
                <a:gd name="T25" fmla="*/ 0 h 1447800"/>
                <a:gd name="T26" fmla="*/ 2636520 w 2636520"/>
                <a:gd name="T27" fmla="*/ 1447800 h 144780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>
              <a:spLocks noChangeArrowheads="1"/>
            </p:cNvSpPr>
            <p:nvPr/>
          </p:nvSpPr>
          <p:spPr bwMode="auto">
            <a:xfrm>
              <a:off x="6298713" y="1669889"/>
              <a:ext cx="162160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anose="02000000000000000000" pitchFamily="2" charset="-122"/>
                  <a:ea typeface="方正兰亭黑_GBK" panose="02000000000000000000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3000" b="1" baseline="-3000" dirty="0" smtClean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系统实现</a:t>
              </a:r>
              <a:endParaRPr lang="zh-CN" altLang="en-US" sz="3000" b="1" baseline="-3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1" name="矩形 38"/>
          <p:cNvSpPr>
            <a:spLocks noChangeArrowheads="1"/>
          </p:cNvSpPr>
          <p:nvPr/>
        </p:nvSpPr>
        <p:spPr bwMode="auto">
          <a:xfrm>
            <a:off x="7407750" y="2429485"/>
            <a:ext cx="959158" cy="315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系统实现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</p:txBody>
      </p:sp>
      <p:sp>
        <p:nvSpPr>
          <p:cNvPr id="42" name="矩形 47"/>
          <p:cNvSpPr>
            <a:spLocks noChangeArrowheads="1"/>
          </p:cNvSpPr>
          <p:nvPr/>
        </p:nvSpPr>
        <p:spPr bwMode="auto">
          <a:xfrm>
            <a:off x="7233676" y="2789054"/>
            <a:ext cx="1406128" cy="549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lIns="68541" tIns="34270" rIns="68541" bIns="3427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anose="02000000000000000000" pitchFamily="2" charset="-122"/>
                <a:ea typeface="方正兰亭黑_GBK" panose="02000000000000000000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</a:t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endParaRPr lang="en-US" altLang="zh-CN" sz="13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</a:t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</a:t>
            </a:r>
            <a:endParaRPr lang="zh-CN" altLang="en-US" sz="1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4776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4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4" dur="4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8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2" dur="4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6" dur="4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4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0" dur="4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4" dur="4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4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8" dur="4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2" dur="4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400"/>
                            </p:stCondLst>
                            <p:childTnLst>
                              <p:par>
                                <p:cTn id="6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6" dur="7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150"/>
                            </p:stCondLst>
                            <p:childTnLst>
                              <p:par>
                                <p:cTn id="7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4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0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4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74" grpId="0" bldLvl="0" autoUpdateAnimBg="0"/>
      <p:bldP spid="75" grpId="0" bldLvl="0" autoUpdateAnimBg="0"/>
      <p:bldP spid="76" grpId="0" bldLvl="0" autoUpdateAnimBg="0"/>
      <p:bldP spid="77" grpId="0" bldLvl="0" autoUpdateAnimBg="0"/>
      <p:bldP spid="78" grpId="0" bldLvl="0" autoUpdateAnimBg="0"/>
      <p:bldP spid="79" grpId="0" bldLvl="0" autoUpdateAnimBg="0"/>
      <p:bldP spid="80" grpId="0" bldLvl="0" autoUpdateAnimBg="0"/>
      <p:bldP spid="81" grpId="0" bldLvl="0" autoUpdateAnimBg="0"/>
      <p:bldP spid="82" grpId="0" bldLvl="0" autoUpdateAnimBg="0"/>
      <p:bldP spid="83" grpId="0" animBg="1"/>
      <p:bldP spid="31" grpId="0" bldLvl="0" autoUpdateAnimBg="0"/>
      <p:bldP spid="42" grpId="0" bldLvl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059972" y="1153828"/>
            <a:ext cx="2715343" cy="2714990"/>
          </a:xfrm>
          <a:prstGeom prst="ellipse">
            <a:avLst/>
          </a:prstGeom>
          <a:gradFill flip="none" rotWithShape="1">
            <a:gsLst>
              <a:gs pos="49000">
                <a:schemeClr val="bg1">
                  <a:lumMod val="93000"/>
                </a:schemeClr>
              </a:gs>
              <a:gs pos="0">
                <a:srgbClr val="E2E2E2">
                  <a:lumMod val="85000"/>
                </a:srgb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100000">
                  <a:srgbClr val="E0E0E0"/>
                </a:gs>
                <a:gs pos="0">
                  <a:schemeClr val="bg1"/>
                </a:gs>
              </a:gsLst>
              <a:lin ang="0" scaled="0"/>
              <a:tileRect/>
            </a:gradFill>
          </a:ln>
          <a:effectLst>
            <a:outerShdw blurRad="368300" dist="584200" dir="2700000" algn="t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4290" rIns="0" bIns="34290" rtlCol="0" anchor="ctr"/>
          <a:lstStyle/>
          <a:p>
            <a:pPr lvl="0" algn="ctr"/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Part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Helvetica Neue Condensed" pitchFamily="50" charset="0"/>
                <a:ea typeface="微软雅黑" pitchFamily="34" charset="-122"/>
              </a:rPr>
              <a:t> </a:t>
            </a:r>
            <a:r>
              <a:rPr lang="en-US" altLang="zh-CN" sz="4800" dirty="0">
                <a:ln w="12700">
                  <a:noFill/>
                </a:ln>
                <a:solidFill>
                  <a:srgbClr val="0070C0"/>
                </a:solidFill>
                <a:latin typeface="Impact" panose="020B0806030902050204" pitchFamily="34" charset="0"/>
                <a:ea typeface="微软雅黑" pitchFamily="34" charset="-122"/>
              </a:rPr>
              <a:t>3</a:t>
            </a:r>
            <a:endParaRPr lang="zh-CN" altLang="en-US" sz="4800" dirty="0">
              <a:ln w="12700">
                <a:noFill/>
              </a:ln>
              <a:solidFill>
                <a:srgbClr val="0070C0"/>
              </a:solidFill>
              <a:latin typeface="Impact" panose="020B0806030902050204" pitchFamily="34" charset="0"/>
              <a:ea typeface="微软雅黑" pitchFamily="34" charset="-122"/>
            </a:endParaRPr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>
            <a:off x="1751251" y="1354932"/>
            <a:ext cx="2021944" cy="2513410"/>
          </a:xfrm>
          <a:custGeom>
            <a:avLst/>
            <a:gdLst>
              <a:gd name="T0" fmla="*/ 1130 w 1696"/>
              <a:gd name="T1" fmla="*/ 0 h 2108"/>
              <a:gd name="T2" fmla="*/ 1696 w 1696"/>
              <a:gd name="T3" fmla="*/ 978 h 2108"/>
              <a:gd name="T4" fmla="*/ 566 w 1696"/>
              <a:gd name="T5" fmla="*/ 2108 h 2108"/>
              <a:gd name="T6" fmla="*/ 0 w 1696"/>
              <a:gd name="T7" fmla="*/ 1956 h 2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6" h="2108">
                <a:moveTo>
                  <a:pt x="1130" y="0"/>
                </a:moveTo>
                <a:cubicBezTo>
                  <a:pt x="1468" y="195"/>
                  <a:pt x="1696" y="560"/>
                  <a:pt x="1696" y="978"/>
                </a:cubicBezTo>
                <a:cubicBezTo>
                  <a:pt x="1696" y="1602"/>
                  <a:pt x="1190" y="2108"/>
                  <a:pt x="566" y="2108"/>
                </a:cubicBezTo>
                <a:cubicBezTo>
                  <a:pt x="360" y="2108"/>
                  <a:pt x="167" y="2052"/>
                  <a:pt x="0" y="1956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>
            <a:off x="1079651" y="1175148"/>
            <a:ext cx="2018372" cy="2512219"/>
          </a:xfrm>
          <a:custGeom>
            <a:avLst/>
            <a:gdLst>
              <a:gd name="T0" fmla="*/ 563 w 1693"/>
              <a:gd name="T1" fmla="*/ 2107 h 2107"/>
              <a:gd name="T2" fmla="*/ 0 w 1693"/>
              <a:gd name="T3" fmla="*/ 1129 h 2107"/>
              <a:gd name="T4" fmla="*/ 1129 w 1693"/>
              <a:gd name="T5" fmla="*/ 0 h 2107"/>
              <a:gd name="T6" fmla="*/ 1693 w 1693"/>
              <a:gd name="T7" fmla="*/ 151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93" h="2107">
                <a:moveTo>
                  <a:pt x="563" y="2107"/>
                </a:moveTo>
                <a:cubicBezTo>
                  <a:pt x="227" y="1911"/>
                  <a:pt x="0" y="1547"/>
                  <a:pt x="0" y="1129"/>
                </a:cubicBezTo>
                <a:cubicBezTo>
                  <a:pt x="0" y="506"/>
                  <a:pt x="506" y="0"/>
                  <a:pt x="1129" y="0"/>
                </a:cubicBezTo>
                <a:cubicBezTo>
                  <a:pt x="1335" y="0"/>
                  <a:pt x="1527" y="55"/>
                  <a:pt x="1693" y="151"/>
                </a:cubicBezTo>
              </a:path>
            </a:pathLst>
          </a:cu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 flipV="1">
            <a:off x="839113" y="2382"/>
            <a:ext cx="2263673" cy="13549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Line 9"/>
          <p:cNvSpPr>
            <a:spLocks noChangeShapeType="1"/>
          </p:cNvSpPr>
          <p:nvPr/>
        </p:nvSpPr>
        <p:spPr bwMode="auto">
          <a:xfrm flipH="1" flipV="1">
            <a:off x="1745297" y="3682604"/>
            <a:ext cx="2442290" cy="1469231"/>
          </a:xfrm>
          <a:prstGeom prst="line">
            <a:avLst/>
          </a:prstGeom>
          <a:noFill/>
          <a:ln w="2" cap="flat">
            <a:solidFill>
              <a:srgbClr val="0070C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TextBox 1"/>
          <p:cNvSpPr txBox="1"/>
          <p:nvPr/>
        </p:nvSpPr>
        <p:spPr>
          <a:xfrm>
            <a:off x="4914731" y="1773787"/>
            <a:ext cx="31470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zh-CN" altLang="en-US" sz="3000" b="1" spc="3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项目</a:t>
            </a:r>
            <a:r>
              <a:rPr lang="zh-CN" altLang="en-US" sz="3000" b="1" spc="3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设计与实现</a:t>
            </a:r>
            <a:endParaRPr lang="zh-CN" altLang="en-US" sz="3000" b="1" spc="3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574775" y="1275606"/>
            <a:ext cx="0" cy="2808312"/>
          </a:xfrm>
          <a:prstGeom prst="line">
            <a:avLst/>
          </a:prstGeom>
          <a:ln w="1905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>
            <a:spLocks noChangeArrowheads="1"/>
          </p:cNvSpPr>
          <p:nvPr/>
        </p:nvSpPr>
        <p:spPr bwMode="auto">
          <a:xfrm>
            <a:off x="4997859" y="2475258"/>
            <a:ext cx="1871662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功能结构图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9" name="TextBox 39"/>
          <p:cNvSpPr>
            <a:spLocks noChangeArrowheads="1"/>
          </p:cNvSpPr>
          <p:nvPr/>
        </p:nvSpPr>
        <p:spPr bwMode="auto">
          <a:xfrm>
            <a:off x="4997859" y="3008659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数据库表设计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" name="TextBox 40"/>
          <p:cNvSpPr>
            <a:spLocks noChangeArrowheads="1"/>
          </p:cNvSpPr>
          <p:nvPr/>
        </p:nvSpPr>
        <p:spPr bwMode="auto">
          <a:xfrm>
            <a:off x="4997859" y="3274566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权限设计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1" name="TextBox 41"/>
          <p:cNvSpPr>
            <a:spLocks noChangeArrowheads="1"/>
          </p:cNvSpPr>
          <p:nvPr/>
        </p:nvSpPr>
        <p:spPr bwMode="auto">
          <a:xfrm>
            <a:off x="4997859" y="3540471"/>
            <a:ext cx="18732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积分算法设计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3" name="TextBox 39"/>
          <p:cNvSpPr>
            <a:spLocks noChangeArrowheads="1"/>
          </p:cNvSpPr>
          <p:nvPr/>
        </p:nvSpPr>
        <p:spPr bwMode="auto">
          <a:xfrm>
            <a:off x="4997859" y="2742752"/>
            <a:ext cx="187325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总体架构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23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xit" presetSubtype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/>
      <p:bldP spid="18" grpId="0" bldLvl="0" autoUpdateAnimBg="0"/>
      <p:bldP spid="19" grpId="0" bldLvl="0" autoUpdateAnimBg="0"/>
      <p:bldP spid="20" grpId="0" bldLvl="0" autoUpdateAnimBg="0"/>
      <p:bldP spid="21" grpId="0" bldLvl="0" autoUpdateAnimBg="0"/>
      <p:bldP spid="23" grpId="0" bldLvl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60294" y="227424"/>
            <a:ext cx="2608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项目</a:t>
            </a:r>
            <a:r>
              <a:rPr lang="zh-CN" altLang="en-US" sz="2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设计与实现</a:t>
            </a:r>
            <a:endParaRPr lang="zh-CN" altLang="en-US" sz="1400" spc="300" dirty="0">
              <a:solidFill>
                <a:srgbClr val="0070C0"/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331640" y="1995686"/>
            <a:ext cx="643670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en-US" sz="1400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20"/>
          <p:cNvSpPr>
            <a:spLocks noChangeArrowheads="1"/>
          </p:cNvSpPr>
          <p:nvPr/>
        </p:nvSpPr>
        <p:spPr bwMode="auto">
          <a:xfrm>
            <a:off x="643159" y="689089"/>
            <a:ext cx="2047875" cy="28217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功能结构图</a:t>
            </a:r>
            <a:endParaRPr lang="zh-CN" altLang="en-US" sz="1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1034" y="689089"/>
            <a:ext cx="6105044" cy="430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4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2451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6" presetClass="emph" presetSubtype="0" fill="hold" grpId="1" nodeType="withEffect">
                                  <p:stCondLst>
                                    <p:cond delay="50"/>
                                  </p:stCondLst>
                                  <p:iterate type="lt">
                                    <p:tmPct val="12353"/>
                                  </p:iterate>
                                  <p:childTnLst>
                                    <p:animScale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0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1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2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1" grpId="0"/>
      <p:bldP spid="41" grpId="1"/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清风素材 12sc.taobao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>
          <a:gsLst>
            <a:gs pos="100000">
              <a:schemeClr val="bg1"/>
            </a:gs>
            <a:gs pos="0">
              <a:schemeClr val="bg1">
                <a:lumMod val="85000"/>
              </a:schemeClr>
            </a:gs>
          </a:gsLst>
          <a:lin ang="2700000" scaled="1"/>
        </a:gradFill>
        <a:ln w="31750"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2700000" scaled="1"/>
            <a:tileRect/>
          </a:gradFill>
        </a:ln>
        <a:effectLst>
          <a:glow rad="127000">
            <a:schemeClr val="accent5">
              <a:lumMod val="20000"/>
              <a:lumOff val="80000"/>
            </a:schemeClr>
          </a:glow>
          <a:outerShdw blurRad="254000" dist="101600" dir="2700000" algn="tl" rotWithShape="0">
            <a:prstClr val="black">
              <a:alpha val="30000"/>
            </a:prstClr>
          </a:outerShdw>
        </a:effectLst>
      </a:spPr>
      <a:bodyPr lIns="68580" tIns="34290" rIns="68580" bIns="34290" rtlCol="0" anchor="ctr"/>
      <a:lstStyle>
        <a:defPPr marL="342900" indent="-342900" algn="ctr">
          <a:buAutoNum type="arabicPeriod"/>
          <a:defRPr sz="1400" dirty="0" smtClean="0">
            <a:solidFill>
              <a:srgbClr val="0070C0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4680</TotalTime>
  <Words>591</Words>
  <Application>Microsoft Macintosh PowerPoint</Application>
  <PresentationFormat>全屏显示(16:9)</PresentationFormat>
  <Paragraphs>187</Paragraphs>
  <Slides>22</Slides>
  <Notes>22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6" baseType="lpstr">
      <vt:lpstr>Calibri</vt:lpstr>
      <vt:lpstr>DengXian</vt:lpstr>
      <vt:lpstr>Helvetica Neue Condensed</vt:lpstr>
      <vt:lpstr>Impact</vt:lpstr>
      <vt:lpstr>Kozuka Gothic Pro R</vt:lpstr>
      <vt:lpstr>方正兰亭粗黑_GBK</vt:lpstr>
      <vt:lpstr>方正兰亭粗黑简体</vt:lpstr>
      <vt:lpstr>方正兰亭黑_GBK</vt:lpstr>
      <vt:lpstr>方正正大黑简体</vt:lpstr>
      <vt:lpstr>华文黑体</vt:lpstr>
      <vt:lpstr>宋体</vt:lpstr>
      <vt:lpstr>微软雅黑</vt:lpstr>
      <vt:lpstr>Arial</vt:lpstr>
      <vt:lpstr>清风素材 12sc.taobao.com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Microsoft Office 用户</cp:lastModifiedBy>
  <cp:revision>72</cp:revision>
  <dcterms:created xsi:type="dcterms:W3CDTF">2016-03-20T02:48:45Z</dcterms:created>
  <dcterms:modified xsi:type="dcterms:W3CDTF">2016-06-12T12:28:09Z</dcterms:modified>
</cp:coreProperties>
</file>

<file path=docProps/thumbnail.jpeg>
</file>